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78" r:id="rId2"/>
    <p:sldId id="475" r:id="rId3"/>
    <p:sldId id="476" r:id="rId4"/>
    <p:sldId id="477" r:id="rId5"/>
    <p:sldId id="478" r:id="rId6"/>
    <p:sldId id="415" r:id="rId7"/>
    <p:sldId id="480" r:id="rId8"/>
    <p:sldId id="402" r:id="rId9"/>
    <p:sldId id="479" r:id="rId10"/>
    <p:sldId id="403" r:id="rId11"/>
    <p:sldId id="454" r:id="rId12"/>
    <p:sldId id="474" r:id="rId13"/>
    <p:sldId id="463" r:id="rId14"/>
    <p:sldId id="466" r:id="rId15"/>
    <p:sldId id="471" r:id="rId16"/>
    <p:sldId id="467" r:id="rId17"/>
    <p:sldId id="473" r:id="rId18"/>
    <p:sldId id="440" r:id="rId19"/>
    <p:sldId id="482" r:id="rId20"/>
    <p:sldId id="483" r:id="rId21"/>
    <p:sldId id="468" r:id="rId22"/>
    <p:sldId id="481" r:id="rId23"/>
    <p:sldId id="484" r:id="rId24"/>
    <p:sldId id="485" r:id="rId25"/>
    <p:sldId id="486" r:id="rId26"/>
    <p:sldId id="487" r:id="rId27"/>
    <p:sldId id="488" r:id="rId28"/>
    <p:sldId id="489" r:id="rId29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99"/>
    <a:srgbClr val="993300"/>
    <a:srgbClr val="FFCC00"/>
    <a:srgbClr val="009900"/>
    <a:srgbClr val="CC0000"/>
    <a:srgbClr val="FFFF99"/>
    <a:srgbClr val="FFD3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08" autoAdjust="0"/>
    <p:restoredTop sz="99745" autoAdjust="0"/>
  </p:normalViewPr>
  <p:slideViewPr>
    <p:cSldViewPr>
      <p:cViewPr varScale="1">
        <p:scale>
          <a:sx n="71" d="100"/>
          <a:sy n="71" d="100"/>
        </p:scale>
        <p:origin x="50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6C94206-5E33-4FDB-93F4-237972C001CC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20139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DCEBBED-565A-4CD5-843A-11294E39F657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21889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05F268-547E-4569-99EB-D8E052791811}" type="slidenum">
              <a:rPr lang="hu-HU" smtClean="0"/>
              <a:pPr/>
              <a:t>1</a:t>
            </a:fld>
            <a:endParaRPr lang="hu-HU" dirty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89867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2882B-C526-4A61-939F-840DD49A36B0}" type="slidenum">
              <a:rPr lang="hu-HU" smtClean="0"/>
              <a:pPr/>
              <a:t>10</a:t>
            </a:fld>
            <a:endParaRPr lang="hu-HU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9483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74DA74-F540-49B1-8CA5-53FCEFBDE0C5}" type="slidenum">
              <a:rPr lang="hu-HU" smtClean="0">
                <a:latin typeface="Arial" pitchFamily="34" charset="0"/>
              </a:rPr>
              <a:pPr/>
              <a:t>11</a:t>
            </a:fld>
            <a:endParaRPr lang="hu-HU" dirty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235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74DA74-F540-49B1-8CA5-53FCEFBDE0C5}" type="slidenum">
              <a:rPr lang="hu-HU" smtClean="0">
                <a:latin typeface="Arial" pitchFamily="34" charset="0"/>
              </a:rPr>
              <a:pPr/>
              <a:t>12</a:t>
            </a:fld>
            <a:endParaRPr lang="hu-HU" dirty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63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F80777-D931-4656-BE7B-365727FFD5AF}" type="slidenum">
              <a:rPr lang="hu-HU" smtClean="0">
                <a:latin typeface="Arial" pitchFamily="34" charset="0"/>
              </a:rPr>
              <a:pPr/>
              <a:t>13</a:t>
            </a:fld>
            <a:endParaRPr lang="hu-HU" dirty="0">
              <a:latin typeface="Arial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34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20B6A8-1DDF-4D7A-8D83-724A040A8ECE}" type="slidenum">
              <a:rPr lang="hu-HU" smtClean="0">
                <a:latin typeface="Arial" pitchFamily="34" charset="0"/>
              </a:rPr>
              <a:pPr/>
              <a:t>14</a:t>
            </a:fld>
            <a:endParaRPr lang="hu-HU" dirty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18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20B6A8-1DDF-4D7A-8D83-724A040A8ECE}" type="slidenum">
              <a:rPr lang="hu-HU" smtClean="0">
                <a:latin typeface="Arial" pitchFamily="34" charset="0"/>
              </a:rPr>
              <a:pPr/>
              <a:t>15</a:t>
            </a:fld>
            <a:endParaRPr lang="hu-HU" dirty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155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16D923-39BF-4F82-8E1A-19B9DC3D757E}" type="slidenum">
              <a:rPr lang="hu-HU" smtClean="0">
                <a:latin typeface="Arial" pitchFamily="34" charset="0"/>
              </a:rPr>
              <a:pPr/>
              <a:t>16</a:t>
            </a:fld>
            <a:endParaRPr lang="hu-HU" dirty="0">
              <a:latin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853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16D923-39BF-4F82-8E1A-19B9DC3D757E}" type="slidenum">
              <a:rPr lang="hu-HU" smtClean="0">
                <a:latin typeface="Arial" pitchFamily="34" charset="0"/>
              </a:rPr>
              <a:pPr/>
              <a:t>17</a:t>
            </a:fld>
            <a:endParaRPr lang="hu-HU" dirty="0">
              <a:latin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088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2882B-C526-4A61-939F-840DD49A36B0}" type="slidenum">
              <a:rPr lang="hu-HU" smtClean="0"/>
              <a:pPr/>
              <a:t>18</a:t>
            </a:fld>
            <a:endParaRPr lang="hu-HU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43156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2882B-C526-4A61-939F-840DD49A36B0}" type="slidenum">
              <a:rPr lang="hu-HU" smtClean="0"/>
              <a:pPr/>
              <a:t>19</a:t>
            </a:fld>
            <a:endParaRPr lang="hu-HU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054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2882B-C526-4A61-939F-840DD49A36B0}" type="slidenum">
              <a:rPr lang="hu-HU" smtClean="0"/>
              <a:pPr/>
              <a:t>2</a:t>
            </a:fld>
            <a:endParaRPr lang="hu-HU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76198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2882B-C526-4A61-939F-840DD49A36B0}" type="slidenum">
              <a:rPr lang="hu-HU" smtClean="0"/>
              <a:pPr/>
              <a:t>20</a:t>
            </a:fld>
            <a:endParaRPr lang="hu-HU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7022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2882B-C526-4A61-939F-840DD49A36B0}" type="slidenum">
              <a:rPr lang="hu-HU" smtClean="0"/>
              <a:pPr/>
              <a:t>21</a:t>
            </a:fld>
            <a:endParaRPr lang="hu-HU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22569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2882B-C526-4A61-939F-840DD49A36B0}" type="slidenum">
              <a:rPr lang="hu-HU" smtClean="0"/>
              <a:pPr/>
              <a:t>22</a:t>
            </a:fld>
            <a:endParaRPr lang="hu-HU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23599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E7A88E-4B5F-44F2-AD7D-C9AE569F4BA0}" type="slidenum">
              <a:rPr lang="hu-HU" altLang="hu-HU"/>
              <a:pPr/>
              <a:t>23</a:t>
            </a:fld>
            <a:endParaRPr lang="hu-HU" altLang="hu-HU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44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4055D7-EB56-42DA-83EF-4766B3F5174F}" type="slidenum">
              <a:rPr lang="hu-HU" altLang="hu-HU"/>
              <a:pPr/>
              <a:t>24</a:t>
            </a:fld>
            <a:endParaRPr lang="hu-HU" altLang="hu-HU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8584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E87BBF1-0D78-4CDC-BF57-07A46510A289}" type="slidenum">
              <a:rPr lang="hu-HU" altLang="hu-HU"/>
              <a:pPr/>
              <a:t>25</a:t>
            </a:fld>
            <a:endParaRPr lang="hu-HU" altLang="hu-HU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815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256DD6A-A2D4-4883-9F93-E999332BCA09}" type="slidenum">
              <a:rPr lang="hu-HU" altLang="hu-HU"/>
              <a:pPr/>
              <a:t>26</a:t>
            </a:fld>
            <a:endParaRPr lang="hu-HU" altLang="hu-HU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3861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C2AE330-E9C9-4F85-9B69-050EBA8F2F47}" type="slidenum">
              <a:rPr lang="hu-HU" altLang="hu-HU"/>
              <a:pPr/>
              <a:t>27</a:t>
            </a:fld>
            <a:endParaRPr lang="hu-HU" altLang="hu-HU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6554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BB56E12-7E25-4445-892D-4D750554BBBE}" type="slidenum">
              <a:rPr lang="hu-HU" altLang="hu-HU"/>
              <a:pPr/>
              <a:t>28</a:t>
            </a:fld>
            <a:endParaRPr lang="hu-HU" altLang="hu-HU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971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2882B-C526-4A61-939F-840DD49A36B0}" type="slidenum">
              <a:rPr lang="hu-HU" smtClean="0"/>
              <a:pPr/>
              <a:t>3</a:t>
            </a:fld>
            <a:endParaRPr lang="hu-HU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21340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2882B-C526-4A61-939F-840DD49A36B0}" type="slidenum">
              <a:rPr lang="hu-HU" smtClean="0"/>
              <a:pPr/>
              <a:t>4</a:t>
            </a:fld>
            <a:endParaRPr lang="hu-HU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94113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2882B-C526-4A61-939F-840DD49A36B0}" type="slidenum">
              <a:rPr lang="hu-HU" smtClean="0"/>
              <a:pPr/>
              <a:t>5</a:t>
            </a:fld>
            <a:endParaRPr lang="hu-HU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2479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2882B-C526-4A61-939F-840DD49A36B0}" type="slidenum">
              <a:rPr lang="hu-HU" smtClean="0"/>
              <a:pPr/>
              <a:t>6</a:t>
            </a:fld>
            <a:endParaRPr lang="hu-HU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23266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2882B-C526-4A61-939F-840DD49A36B0}" type="slidenum">
              <a:rPr lang="hu-HU" smtClean="0"/>
              <a:pPr/>
              <a:t>7</a:t>
            </a:fld>
            <a:endParaRPr lang="hu-HU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48779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2882B-C526-4A61-939F-840DD49A36B0}" type="slidenum">
              <a:rPr lang="hu-HU" smtClean="0"/>
              <a:pPr/>
              <a:t>8</a:t>
            </a:fld>
            <a:endParaRPr lang="hu-HU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46338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2882B-C526-4A61-939F-840DD49A36B0}" type="slidenum">
              <a:rPr lang="hu-HU" smtClean="0"/>
              <a:pPr/>
              <a:t>9</a:t>
            </a:fld>
            <a:endParaRPr lang="hu-HU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9324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FA6B9-EB4E-472D-B48D-7B75DC2280F7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B9698-DC98-4CEC-933F-3EF0F442FA78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45BE9-714C-4FB7-94D3-54DDE4247E73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8C85F-169C-44EE-8822-BBCC8F610D61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7870F-F734-4E98-B77A-F2F0406057A0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85E09-7C5B-4AA1-BD0B-FBF3EFEEF49F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8050C-231A-4597-A854-E2A29FA578C8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7A1D1-BAA0-47F9-9536-995E35778F59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6DBD0-04A2-44AF-B194-F73354320C50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74BAF-B04D-4E0D-8C84-E9E8A428958F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525E5-6443-4AC1-B0A3-9520C69493D0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8857B-F47C-4C6E-809B-63A8C32DE73E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B2820FC-50EC-42E7-A1C7-18E2CFD938D3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jpeg"/><Relationship Id="rId5" Type="http://schemas.openxmlformats.org/officeDocument/2006/relationships/image" Target="../media/image4.jpeg"/><Relationship Id="rId10" Type="http://schemas.openxmlformats.org/officeDocument/2006/relationships/image" Target="../media/image25.jpeg"/><Relationship Id="rId4" Type="http://schemas.openxmlformats.org/officeDocument/2006/relationships/image" Target="../media/image2.pn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.png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9.jpeg"/><Relationship Id="rId5" Type="http://schemas.openxmlformats.org/officeDocument/2006/relationships/image" Target="../media/image3.jpeg"/><Relationship Id="rId10" Type="http://schemas.openxmlformats.org/officeDocument/2006/relationships/image" Target="../media/image28.jpeg"/><Relationship Id="rId4" Type="http://schemas.openxmlformats.org/officeDocument/2006/relationships/image" Target="../media/image4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.jpeg"/><Relationship Id="rId4" Type="http://schemas.openxmlformats.org/officeDocument/2006/relationships/image" Target="../media/image4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.jpeg"/><Relationship Id="rId10" Type="http://schemas.openxmlformats.org/officeDocument/2006/relationships/image" Target="../media/image35.png"/><Relationship Id="rId4" Type="http://schemas.openxmlformats.org/officeDocument/2006/relationships/image" Target="../media/image4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.png"/><Relationship Id="rId12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39.jpeg"/><Relationship Id="rId5" Type="http://schemas.openxmlformats.org/officeDocument/2006/relationships/image" Target="../media/image3.jpeg"/><Relationship Id="rId10" Type="http://schemas.openxmlformats.org/officeDocument/2006/relationships/image" Target="../media/image38.jpeg"/><Relationship Id="rId4" Type="http://schemas.openxmlformats.org/officeDocument/2006/relationships/image" Target="../media/image4.jpe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.jpeg"/><Relationship Id="rId10" Type="http://schemas.openxmlformats.org/officeDocument/2006/relationships/image" Target="../media/image43.png"/><Relationship Id="rId4" Type="http://schemas.openxmlformats.org/officeDocument/2006/relationships/image" Target="../media/image4.jpe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.png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47.jpeg"/><Relationship Id="rId5" Type="http://schemas.openxmlformats.org/officeDocument/2006/relationships/image" Target="../media/image3.jpeg"/><Relationship Id="rId10" Type="http://schemas.openxmlformats.org/officeDocument/2006/relationships/image" Target="../media/image46.jpeg"/><Relationship Id="rId4" Type="http://schemas.openxmlformats.org/officeDocument/2006/relationships/image" Target="../media/image4.jpe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.jpeg"/><Relationship Id="rId4" Type="http://schemas.openxmlformats.org/officeDocument/2006/relationships/image" Target="../media/image4.jpeg"/><Relationship Id="rId9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.jpeg"/><Relationship Id="rId4" Type="http://schemas.openxmlformats.org/officeDocument/2006/relationships/image" Target="../media/image4.jpe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.jpeg"/><Relationship Id="rId10" Type="http://schemas.openxmlformats.org/officeDocument/2006/relationships/image" Target="../media/image56.png"/><Relationship Id="rId4" Type="http://schemas.openxmlformats.org/officeDocument/2006/relationships/image" Target="../media/image4.jpe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0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59.jpeg"/><Relationship Id="rId5" Type="http://schemas.openxmlformats.org/officeDocument/2006/relationships/image" Target="../media/image3.jpeg"/><Relationship Id="rId10" Type="http://schemas.openxmlformats.org/officeDocument/2006/relationships/image" Target="../media/image57.wmf"/><Relationship Id="rId4" Type="http://schemas.openxmlformats.org/officeDocument/2006/relationships/image" Target="../media/image4.jpeg"/><Relationship Id="rId9" Type="http://schemas.openxmlformats.org/officeDocument/2006/relationships/oleObject" Target="../embeddings/oleObject2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.png"/><Relationship Id="rId12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63.jpeg"/><Relationship Id="rId5" Type="http://schemas.openxmlformats.org/officeDocument/2006/relationships/image" Target="../media/image3.jpeg"/><Relationship Id="rId10" Type="http://schemas.openxmlformats.org/officeDocument/2006/relationships/image" Target="../media/image62.jpeg"/><Relationship Id="rId4" Type="http://schemas.openxmlformats.org/officeDocument/2006/relationships/image" Target="../media/image4.jpeg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3.jpeg"/><Relationship Id="rId4" Type="http://schemas.openxmlformats.org/officeDocument/2006/relationships/image" Target="../media/image4.jpeg"/><Relationship Id="rId9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.jpeg"/><Relationship Id="rId4" Type="http://schemas.openxmlformats.org/officeDocument/2006/relationships/image" Target="../media/image4.jpeg"/><Relationship Id="rId9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.png"/><Relationship Id="rId12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63.jpeg"/><Relationship Id="rId5" Type="http://schemas.openxmlformats.org/officeDocument/2006/relationships/image" Target="../media/image3.jpeg"/><Relationship Id="rId10" Type="http://schemas.openxmlformats.org/officeDocument/2006/relationships/image" Target="../media/image62.jpeg"/><Relationship Id="rId4" Type="http://schemas.openxmlformats.org/officeDocument/2006/relationships/image" Target="../media/image4.jpeg"/><Relationship Id="rId9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jpeg"/><Relationship Id="rId11" Type="http://schemas.openxmlformats.org/officeDocument/2006/relationships/image" Target="../media/image12.jpeg"/><Relationship Id="rId5" Type="http://schemas.openxmlformats.org/officeDocument/2006/relationships/image" Target="../media/image4.jpe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jpeg"/><Relationship Id="rId11" Type="http://schemas.openxmlformats.org/officeDocument/2006/relationships/image" Target="../media/image15.jpeg"/><Relationship Id="rId5" Type="http://schemas.openxmlformats.org/officeDocument/2006/relationships/image" Target="../media/image4.jpeg"/><Relationship Id="rId10" Type="http://schemas.openxmlformats.org/officeDocument/2006/relationships/image" Target="../media/image14.jpe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0.jpe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jpeg"/><Relationship Id="rId11" Type="http://schemas.openxmlformats.org/officeDocument/2006/relationships/image" Target="../media/image18.jpeg"/><Relationship Id="rId5" Type="http://schemas.openxmlformats.org/officeDocument/2006/relationships/image" Target="../media/image4.jpeg"/><Relationship Id="rId10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jpeg"/><Relationship Id="rId5" Type="http://schemas.openxmlformats.org/officeDocument/2006/relationships/image" Target="../media/image4.jpeg"/><Relationship Id="rId10" Type="http://schemas.openxmlformats.org/officeDocument/2006/relationships/image" Target="../media/image22.jpeg"/><Relationship Id="rId4" Type="http://schemas.openxmlformats.org/officeDocument/2006/relationships/image" Target="../media/image2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jpeg"/><Relationship Id="rId5" Type="http://schemas.openxmlformats.org/officeDocument/2006/relationships/image" Target="../media/image4.jpe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1029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églalap 14"/>
          <p:cNvSpPr/>
          <p:nvPr/>
        </p:nvSpPr>
        <p:spPr>
          <a:xfrm>
            <a:off x="1391473" y="476672"/>
            <a:ext cx="7171771" cy="424731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GB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ÓBUDA UNIVERSITY</a:t>
            </a:r>
          </a:p>
          <a:p>
            <a:pPr algn="ctr">
              <a:spcAft>
                <a:spcPts val="0"/>
              </a:spcAft>
              <a:defRPr/>
            </a:pPr>
            <a:r>
              <a:rPr lang="en-GB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BÁNKI DONÁT FACULTY</a:t>
            </a:r>
          </a:p>
          <a:p>
            <a:pPr algn="ctr">
              <a:spcAft>
                <a:spcPts val="0"/>
              </a:spcAft>
              <a:defRPr/>
            </a:pPr>
            <a:r>
              <a:rPr lang="en-GB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of</a:t>
            </a:r>
          </a:p>
          <a:p>
            <a:pPr algn="ctr">
              <a:spcAft>
                <a:spcPts val="0"/>
              </a:spcAft>
              <a:defRPr/>
            </a:pPr>
            <a:r>
              <a:rPr lang="en-GB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Mechanical and Safety Engineering</a:t>
            </a:r>
          </a:p>
          <a:p>
            <a:pPr algn="ctr">
              <a:defRPr/>
            </a:pPr>
            <a:endParaRPr lang="en-GB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defRPr/>
            </a:pPr>
            <a:endParaRPr lang="en-GB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hu-HU" sz="4800" b="1" dirty="0">
                <a:ln w="11430"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EDUCATION AND</a:t>
            </a:r>
          </a:p>
          <a:p>
            <a:pPr algn="ctr">
              <a:defRPr/>
            </a:pPr>
            <a:r>
              <a:rPr lang="en-GB" sz="4800" b="1" dirty="0">
                <a:ln w="11430"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RESEARCH ACTIVITIES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7"/>
          <p:cNvPicPr>
            <a:picLocks noChangeArrowheads="1"/>
          </p:cNvPicPr>
          <p:nvPr/>
        </p:nvPicPr>
        <p:blipFill>
          <a:blip r:embed="rId5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bg1"/>
                </a:solidFill>
                <a:latin typeface="+mj-lt"/>
              </a:rPr>
              <a:t>Institutes of the Faculty</a:t>
            </a:r>
          </a:p>
        </p:txBody>
      </p:sp>
      <p:pic>
        <p:nvPicPr>
          <p:cNvPr id="2055" name="Picture 10" descr="oe_cimer_szines_print_res"/>
          <p:cNvPicPr>
            <a:picLocks noChangeAspect="1" noChangeArrowheads="1"/>
          </p:cNvPicPr>
          <p:nvPr/>
        </p:nvPicPr>
        <p:blipFill>
          <a:blip r:embed="rId6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8" name="CorelPhotoPaint.Image.8" r:id="rId7" imgW="1801067" imgH="1920244" progId="">
                  <p:embed/>
                </p:oleObj>
              </mc:Choice>
              <mc:Fallback>
                <p:oleObj name="CorelPhotoPaint.Image.8" r:id="rId7" imgW="1801067" imgH="1920244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Szövegdoboz 9"/>
          <p:cNvSpPr txBox="1">
            <a:spLocks noChangeArrowheads="1"/>
          </p:cNvSpPr>
          <p:nvPr/>
        </p:nvSpPr>
        <p:spPr bwMode="auto">
          <a:xfrm>
            <a:off x="936625" y="900113"/>
            <a:ext cx="8170863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 lvl="1">
              <a:spcAft>
                <a:spcPts val="600"/>
              </a:spcAft>
              <a:tabLst>
                <a:tab pos="952500" algn="l"/>
              </a:tabLst>
            </a:pPr>
            <a:r>
              <a:rPr lang="en-GB" sz="2400" b="1" dirty="0">
                <a:cs typeface="Arial" charset="0"/>
              </a:rPr>
              <a:t>Institute of Mechatronics and Vehicle Engineering</a:t>
            </a:r>
          </a:p>
          <a:p>
            <a:pPr marL="996950" lvl="2" indent="-287338">
              <a:spcAft>
                <a:spcPts val="600"/>
              </a:spcAft>
              <a:tabLst>
                <a:tab pos="952500" algn="l"/>
              </a:tabLst>
            </a:pPr>
            <a:r>
              <a:rPr lang="hu-HU" sz="2000" b="1" dirty="0">
                <a:solidFill>
                  <a:srgbClr val="002060"/>
                </a:solidFill>
                <a:cs typeface="Arial" charset="0"/>
              </a:rPr>
              <a:t>Dr. László POKORÁDI, PhD</a:t>
            </a:r>
            <a:endParaRPr lang="en-GB" sz="2000" b="1" dirty="0">
              <a:solidFill>
                <a:srgbClr val="002060"/>
              </a:solidFill>
              <a:cs typeface="Arial" charset="0"/>
            </a:endParaRPr>
          </a:p>
          <a:p>
            <a:pPr marL="360000" lvl="1">
              <a:spcAft>
                <a:spcPts val="600"/>
              </a:spcAft>
              <a:tabLst>
                <a:tab pos="952500" algn="l"/>
              </a:tabLst>
            </a:pPr>
            <a:r>
              <a:rPr lang="en-GB" sz="2400" b="1" dirty="0">
                <a:cs typeface="Arial" charset="0"/>
              </a:rPr>
              <a:t>Institute of Machine Design and Safety Engineering</a:t>
            </a:r>
            <a:endParaRPr lang="hu-HU" sz="2400" b="1" dirty="0">
              <a:cs typeface="Arial" charset="0"/>
            </a:endParaRPr>
          </a:p>
          <a:p>
            <a:pPr marL="996950" lvl="2" indent="-287338">
              <a:spcAft>
                <a:spcPts val="600"/>
              </a:spcAft>
              <a:tabLst>
                <a:tab pos="952500" algn="l"/>
              </a:tabLst>
            </a:pPr>
            <a:r>
              <a:rPr lang="hu-HU" sz="2000" b="1" dirty="0">
                <a:solidFill>
                  <a:srgbClr val="002060"/>
                </a:solidFill>
                <a:cs typeface="Arial" charset="0"/>
              </a:rPr>
              <a:t>Dr. Árpád CZIFRA, PhD</a:t>
            </a:r>
          </a:p>
          <a:p>
            <a:pPr marL="360000" lvl="1">
              <a:tabLst>
                <a:tab pos="952500" algn="l"/>
              </a:tabLst>
            </a:pPr>
            <a:r>
              <a:rPr lang="en-GB" sz="2400" b="1" dirty="0">
                <a:cs typeface="Arial" charset="0"/>
              </a:rPr>
              <a:t>Institute of Material Science and Manufacturing Engineering</a:t>
            </a:r>
            <a:endParaRPr lang="hu-HU" sz="2400" b="1" dirty="0">
              <a:cs typeface="Arial" charset="0"/>
            </a:endParaRPr>
          </a:p>
          <a:p>
            <a:pPr marL="996950" lvl="2" indent="-287338">
              <a:tabLst>
                <a:tab pos="952500" algn="l"/>
              </a:tabLst>
            </a:pPr>
            <a:r>
              <a:rPr lang="hu-HU" sz="2000" b="1" dirty="0">
                <a:solidFill>
                  <a:srgbClr val="002060"/>
                </a:solidFill>
                <a:cs typeface="Arial" charset="0"/>
              </a:rPr>
              <a:t>Dr. Mihály RÉGER, </a:t>
            </a:r>
            <a:r>
              <a:rPr lang="hu-HU" sz="2000" b="1" dirty="0" err="1">
                <a:solidFill>
                  <a:srgbClr val="002060"/>
                </a:solidFill>
                <a:cs typeface="Arial" charset="0"/>
              </a:rPr>
              <a:t>DSc</a:t>
            </a:r>
            <a:endParaRPr lang="hu-HU" sz="200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53251" name="Picture 6" descr="hevitöelemes02_ber"/>
          <p:cNvPicPr>
            <a:picLocks noChangeAspect="1" noChangeArrowheads="1"/>
          </p:cNvPicPr>
          <p:nvPr/>
        </p:nvPicPr>
        <p:blipFill>
          <a:blip r:embed="rId9" cstate="print">
            <a:lum bright="20000"/>
          </a:blip>
          <a:srcRect/>
          <a:stretch>
            <a:fillRect/>
          </a:stretch>
        </p:blipFill>
        <p:spPr bwMode="auto">
          <a:xfrm>
            <a:off x="5004048" y="3789040"/>
            <a:ext cx="32416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17" descr="m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65233" y="3789040"/>
            <a:ext cx="3190743" cy="23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17"/>
          <p:cNvPicPr>
            <a:picLocks noChangeArrowheads="1"/>
          </p:cNvPicPr>
          <p:nvPr/>
        </p:nvPicPr>
        <p:blipFill>
          <a:blip r:embed="rId4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45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10246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2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2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Szövegdoboz 9"/>
          <p:cNvSpPr txBox="1">
            <a:spLocks noChangeArrowheads="1"/>
          </p:cNvSpPr>
          <p:nvPr/>
        </p:nvSpPr>
        <p:spPr bwMode="auto">
          <a:xfrm>
            <a:off x="936625" y="900113"/>
            <a:ext cx="8170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>
              <a:spcAft>
                <a:spcPts val="600"/>
              </a:spcAft>
            </a:pPr>
            <a:r>
              <a:rPr lang="en-US" sz="2400" b="1" dirty="0"/>
              <a:t>Metal forming processes and technologies</a:t>
            </a:r>
          </a:p>
        </p:txBody>
      </p:sp>
      <p:sp>
        <p:nvSpPr>
          <p:cNvPr id="10251" name="Szövegdoboz 18"/>
          <p:cNvSpPr txBox="1">
            <a:spLocks noChangeArrowheads="1"/>
          </p:cNvSpPr>
          <p:nvPr/>
        </p:nvSpPr>
        <p:spPr bwMode="auto">
          <a:xfrm>
            <a:off x="6840066" y="4653136"/>
            <a:ext cx="198040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FEM analysis of metal forming processes</a:t>
            </a:r>
          </a:p>
        </p:txBody>
      </p:sp>
      <p:pic>
        <p:nvPicPr>
          <p:cNvPr id="1025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7283" y="1340768"/>
            <a:ext cx="2536717" cy="314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bg1"/>
                </a:solidFill>
                <a:latin typeface="+mj-lt"/>
              </a:rPr>
              <a:t>Materials Science and Manufacturing Engineering</a:t>
            </a:r>
          </a:p>
        </p:txBody>
      </p:sp>
      <p:sp>
        <p:nvSpPr>
          <p:cNvPr id="16" name="Szövegdoboz 18"/>
          <p:cNvSpPr txBox="1">
            <a:spLocks noChangeArrowheads="1"/>
          </p:cNvSpPr>
          <p:nvPr/>
        </p:nvSpPr>
        <p:spPr bwMode="auto">
          <a:xfrm>
            <a:off x="971600" y="3789040"/>
            <a:ext cx="21605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Electromagnetic forming</a:t>
            </a:r>
          </a:p>
        </p:txBody>
      </p:sp>
      <p:pic>
        <p:nvPicPr>
          <p:cNvPr id="14" name="Kép 13" descr="P101076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11960" y="4725144"/>
            <a:ext cx="2398675" cy="1800000"/>
          </a:xfrm>
          <a:prstGeom prst="rect">
            <a:avLst/>
          </a:prstGeom>
        </p:spPr>
      </p:pic>
      <p:pic>
        <p:nvPicPr>
          <p:cNvPr id="18" name="Kép 17" descr="Kompressziós tekercs fél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9592" y="1484784"/>
            <a:ext cx="2659775" cy="1800000"/>
          </a:xfrm>
          <a:prstGeom prst="rect">
            <a:avLst/>
          </a:prstGeom>
        </p:spPr>
      </p:pic>
      <p:pic>
        <p:nvPicPr>
          <p:cNvPr id="19" name="Kép 18" descr="elmag_minta_prezi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35896" y="1484784"/>
            <a:ext cx="2717088" cy="2982361"/>
          </a:xfrm>
          <a:prstGeom prst="rect">
            <a:avLst/>
          </a:prstGeom>
        </p:spPr>
      </p:pic>
      <p:pic>
        <p:nvPicPr>
          <p:cNvPr id="17" name="Kép 16" descr="2_07_0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15616" y="4653136"/>
            <a:ext cx="2711162" cy="187220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17"/>
          <p:cNvPicPr>
            <a:picLocks noChangeArrowheads="1"/>
          </p:cNvPicPr>
          <p:nvPr/>
        </p:nvPicPr>
        <p:blipFill>
          <a:blip r:embed="rId4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45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10246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2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18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Szövegdoboz 9"/>
          <p:cNvSpPr txBox="1">
            <a:spLocks noChangeArrowheads="1"/>
          </p:cNvSpPr>
          <p:nvPr/>
        </p:nvSpPr>
        <p:spPr bwMode="auto">
          <a:xfrm>
            <a:off x="936625" y="900113"/>
            <a:ext cx="8170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>
              <a:spcAft>
                <a:spcPts val="600"/>
              </a:spcAft>
            </a:pPr>
            <a:r>
              <a:rPr lang="en-US" sz="2400" b="1" dirty="0"/>
              <a:t>Welding and material testing</a:t>
            </a:r>
            <a:r>
              <a:rPr lang="hu-HU" sz="2400" b="1" dirty="0"/>
              <a:t> (</a:t>
            </a:r>
            <a:r>
              <a:rPr lang="hu-HU" sz="2400" b="1" dirty="0" err="1"/>
              <a:t>soudage</a:t>
            </a:r>
            <a:r>
              <a:rPr lang="hu-HU" sz="2400" b="1" dirty="0"/>
              <a:t>)</a:t>
            </a:r>
            <a:endParaRPr lang="en-US" sz="2400" b="1" dirty="0"/>
          </a:p>
        </p:txBody>
      </p:sp>
      <p:pic>
        <p:nvPicPr>
          <p:cNvPr id="1025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3707" y="3140620"/>
            <a:ext cx="3678733" cy="282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5" name="Szövegdoboz 20"/>
          <p:cNvSpPr txBox="1">
            <a:spLocks noChangeArrowheads="1"/>
          </p:cNvSpPr>
          <p:nvPr/>
        </p:nvSpPr>
        <p:spPr bwMode="auto">
          <a:xfrm>
            <a:off x="5220072" y="2060848"/>
            <a:ext cx="24479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Design of special material testing equipment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bg1"/>
                </a:solidFill>
                <a:latin typeface="+mj-lt"/>
              </a:rPr>
              <a:t>Materials Science and Manufacturing Engineering</a:t>
            </a:r>
          </a:p>
        </p:txBody>
      </p:sp>
      <p:sp>
        <p:nvSpPr>
          <p:cNvPr id="16" name="Szövegdoboz 18"/>
          <p:cNvSpPr txBox="1">
            <a:spLocks noChangeArrowheads="1"/>
          </p:cNvSpPr>
          <p:nvPr/>
        </p:nvSpPr>
        <p:spPr bwMode="auto">
          <a:xfrm>
            <a:off x="1475308" y="5373216"/>
            <a:ext cx="21605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Robot welding laboratory by CLOOS</a:t>
            </a:r>
          </a:p>
        </p:txBody>
      </p:sp>
      <p:pic>
        <p:nvPicPr>
          <p:cNvPr id="17" name="Kép 4" descr="robot.jpg"/>
          <p:cNvPicPr>
            <a:picLocks noChangeAspect="1"/>
          </p:cNvPicPr>
          <p:nvPr/>
        </p:nvPicPr>
        <p:blipFill>
          <a:blip r:embed="rId9" cstate="print"/>
          <a:srcRect l="19398" t="13991" r="26144"/>
          <a:stretch>
            <a:fillRect/>
          </a:stretch>
        </p:blipFill>
        <p:spPr bwMode="auto">
          <a:xfrm>
            <a:off x="1259632" y="1700808"/>
            <a:ext cx="3218465" cy="3370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17"/>
          <p:cNvPicPr>
            <a:picLocks noChangeArrowheads="1"/>
          </p:cNvPicPr>
          <p:nvPr/>
        </p:nvPicPr>
        <p:blipFill>
          <a:blip r:embed="rId4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1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19462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458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8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Szövegdoboz 9"/>
          <p:cNvSpPr txBox="1">
            <a:spLocks noChangeArrowheads="1"/>
          </p:cNvSpPr>
          <p:nvPr/>
        </p:nvSpPr>
        <p:spPr bwMode="auto">
          <a:xfrm>
            <a:off x="936625" y="900113"/>
            <a:ext cx="8170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 fontAlgn="auto">
              <a:spcAft>
                <a:spcPts val="600"/>
              </a:spcAft>
              <a:tabLst>
                <a:tab pos="952500" algn="l"/>
              </a:tabLst>
              <a:defRPr/>
            </a:pPr>
            <a:r>
              <a:rPr lang="en-GB" sz="2400" b="1" dirty="0">
                <a:solidFill>
                  <a:schemeClr val="tx2">
                    <a:satMod val="130000"/>
                  </a:schemeClr>
                </a:solidFill>
                <a:latin typeface="+mj-lt"/>
              </a:rPr>
              <a:t>Wear process of nanocomposite coated insert</a:t>
            </a:r>
            <a:endParaRPr lang="en-GB" sz="24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946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888" y="1989138"/>
            <a:ext cx="29289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8" descr="marh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3350" y="4725988"/>
            <a:ext cx="66611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Diagram 1"/>
          <p:cNvPicPr>
            <a:picLocks noChangeAspect="1" noChangeArrowheads="1"/>
          </p:cNvPicPr>
          <p:nvPr/>
        </p:nvPicPr>
        <p:blipFill>
          <a:blip r:embed="rId10" cstate="print"/>
          <a:srcRect l="-1411" t="-3139" r="-4517" b="-5296"/>
          <a:stretch>
            <a:fillRect/>
          </a:stretch>
        </p:blipFill>
        <p:spPr bwMode="auto">
          <a:xfrm>
            <a:off x="900113" y="1685925"/>
            <a:ext cx="5303837" cy="3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Szövegdoboz 19"/>
          <p:cNvSpPr txBox="1">
            <a:spLocks noChangeArrowheads="1"/>
          </p:cNvSpPr>
          <p:nvPr/>
        </p:nvSpPr>
        <p:spPr bwMode="auto">
          <a:xfrm>
            <a:off x="1403350" y="6092825"/>
            <a:ext cx="354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/>
              <a:t>Build-up edge on the rake face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bg1"/>
                </a:solidFill>
                <a:latin typeface="+mj-lt"/>
              </a:rPr>
              <a:t>Materials Science and Manufacturing Engineering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17"/>
          <p:cNvPicPr>
            <a:picLocks noChangeArrowheads="1"/>
          </p:cNvPicPr>
          <p:nvPr/>
        </p:nvPicPr>
        <p:blipFill>
          <a:blip r:embed="rId4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22534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0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0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Szövegdoboz 9"/>
          <p:cNvSpPr txBox="1">
            <a:spLocks noChangeArrowheads="1"/>
          </p:cNvSpPr>
          <p:nvPr/>
        </p:nvSpPr>
        <p:spPr bwMode="auto">
          <a:xfrm>
            <a:off x="936625" y="900113"/>
            <a:ext cx="8170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 fontAlgn="auto">
              <a:spcAft>
                <a:spcPts val="600"/>
              </a:spcAft>
              <a:tabLst>
                <a:tab pos="952500" algn="l"/>
              </a:tabLst>
              <a:defRPr/>
            </a:pPr>
            <a:r>
              <a:rPr lang="en-GB" sz="2400" b="1" dirty="0">
                <a:solidFill>
                  <a:schemeClr val="tx2">
                    <a:satMod val="130000"/>
                  </a:schemeClr>
                </a:solidFill>
                <a:latin typeface="+mj-lt"/>
              </a:rPr>
              <a:t>3D surface milling, visual analysis</a:t>
            </a:r>
            <a:endParaRPr lang="hu-HU" sz="2400" b="1" dirty="0">
              <a:solidFill>
                <a:schemeClr val="tx2">
                  <a:satMod val="130000"/>
                </a:schemeClr>
              </a:solidFill>
              <a:latin typeface="+mj-lt"/>
            </a:endParaRPr>
          </a:p>
        </p:txBody>
      </p:sp>
      <p:grpSp>
        <p:nvGrpSpPr>
          <p:cNvPr id="2" name="Csoportba foglalás 34"/>
          <p:cNvGrpSpPr>
            <a:grpSpLocks/>
          </p:cNvGrpSpPr>
          <p:nvPr/>
        </p:nvGrpSpPr>
        <p:grpSpPr bwMode="auto">
          <a:xfrm>
            <a:off x="1403350" y="1915815"/>
            <a:ext cx="6985000" cy="4681537"/>
            <a:chOff x="714348" y="357165"/>
            <a:chExt cx="8143932" cy="6072231"/>
          </a:xfrm>
        </p:grpSpPr>
        <p:grpSp>
          <p:nvGrpSpPr>
            <p:cNvPr id="3" name="Csoportba foglalás 4"/>
            <p:cNvGrpSpPr>
              <a:grpSpLocks/>
            </p:cNvGrpSpPr>
            <p:nvPr/>
          </p:nvGrpSpPr>
          <p:grpSpPr bwMode="auto">
            <a:xfrm>
              <a:off x="4429124" y="3143248"/>
              <a:ext cx="3600000" cy="2700000"/>
              <a:chOff x="8786842" y="642918"/>
              <a:chExt cx="3600000" cy="2700000"/>
            </a:xfrm>
          </p:grpSpPr>
          <p:pic>
            <p:nvPicPr>
              <p:cNvPr id="22567" name="Picture 9" descr="F:\TET_surf_milling_1\Marás fényképek\5_N3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8786842" y="642918"/>
                <a:ext cx="3600000" cy="270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68" name="Szövegdoboz 6"/>
              <p:cNvSpPr txBox="1">
                <a:spLocks noChangeArrowheads="1"/>
              </p:cNvSpPr>
              <p:nvPr/>
            </p:nvSpPr>
            <p:spPr bwMode="auto">
              <a:xfrm>
                <a:off x="8786842" y="642918"/>
                <a:ext cx="1341353" cy="540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hu-HU" dirty="0">
                    <a:solidFill>
                      <a:srgbClr val="FFFF00"/>
                    </a:solidFill>
                  </a:rPr>
                  <a:t>Z5/N3</a:t>
                </a:r>
              </a:p>
            </p:txBody>
          </p:sp>
        </p:grpSp>
        <p:grpSp>
          <p:nvGrpSpPr>
            <p:cNvPr id="4" name="Csoportba foglalás 7"/>
            <p:cNvGrpSpPr>
              <a:grpSpLocks/>
            </p:cNvGrpSpPr>
            <p:nvPr/>
          </p:nvGrpSpPr>
          <p:grpSpPr bwMode="auto">
            <a:xfrm>
              <a:off x="4429124" y="357165"/>
              <a:ext cx="4429156" cy="2700001"/>
              <a:chOff x="4214810" y="3571875"/>
              <a:chExt cx="4429156" cy="2700001"/>
            </a:xfrm>
          </p:grpSpPr>
          <p:pic>
            <p:nvPicPr>
              <p:cNvPr id="22556" name="Picture 7" descr="F:\TET_surf_milling_1\Marás fényképek\5_N1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214810" y="3571876"/>
                <a:ext cx="3600000" cy="270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" name="Jobbra nyíl 66"/>
              <p:cNvSpPr/>
              <p:nvPr/>
            </p:nvSpPr>
            <p:spPr>
              <a:xfrm>
                <a:off x="5214261" y="4072231"/>
                <a:ext cx="716295" cy="35622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 dirty="0"/>
              </a:p>
            </p:txBody>
          </p:sp>
          <p:sp>
            <p:nvSpPr>
              <p:cNvPr id="22558" name="Szövegdoboz 10"/>
              <p:cNvSpPr txBox="1">
                <a:spLocks noChangeArrowheads="1"/>
              </p:cNvSpPr>
              <p:nvPr/>
            </p:nvSpPr>
            <p:spPr bwMode="auto">
              <a:xfrm>
                <a:off x="4214810" y="3571876"/>
                <a:ext cx="1341353" cy="540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hu-HU" dirty="0">
                    <a:solidFill>
                      <a:srgbClr val="FFFF00"/>
                    </a:solidFill>
                  </a:rPr>
                  <a:t>Z5/N1</a:t>
                </a:r>
              </a:p>
            </p:txBody>
          </p:sp>
          <p:sp>
            <p:nvSpPr>
              <p:cNvPr id="69" name="Jobbra nyíl 68"/>
              <p:cNvSpPr/>
              <p:nvPr/>
            </p:nvSpPr>
            <p:spPr>
              <a:xfrm rot="10800000">
                <a:off x="6643151" y="4358444"/>
                <a:ext cx="714445" cy="35622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 dirty="0"/>
              </a:p>
            </p:txBody>
          </p:sp>
          <p:sp>
            <p:nvSpPr>
              <p:cNvPr id="70" name="Jobbra nyíl 69"/>
              <p:cNvSpPr/>
              <p:nvPr/>
            </p:nvSpPr>
            <p:spPr>
              <a:xfrm>
                <a:off x="5214261" y="4714664"/>
                <a:ext cx="716295" cy="35828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 dirty="0"/>
              </a:p>
            </p:txBody>
          </p:sp>
          <p:sp>
            <p:nvSpPr>
              <p:cNvPr id="71" name="Jobbra nyíl 70"/>
              <p:cNvSpPr/>
              <p:nvPr/>
            </p:nvSpPr>
            <p:spPr>
              <a:xfrm rot="10800000">
                <a:off x="6643151" y="5000877"/>
                <a:ext cx="714445" cy="35828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 dirty="0"/>
              </a:p>
            </p:txBody>
          </p:sp>
          <p:cxnSp>
            <p:nvCxnSpPr>
              <p:cNvPr id="72" name="Egyenes összekötő 71"/>
              <p:cNvCxnSpPr/>
              <p:nvPr/>
            </p:nvCxnSpPr>
            <p:spPr>
              <a:xfrm rot="10800000">
                <a:off x="7787003" y="4428453"/>
                <a:ext cx="499741" cy="20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Egyenes összekötő 72"/>
              <p:cNvCxnSpPr/>
              <p:nvPr/>
            </p:nvCxnSpPr>
            <p:spPr>
              <a:xfrm>
                <a:off x="7787003" y="4072231"/>
                <a:ext cx="49974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Egyenes összekötő nyíllal 73"/>
              <p:cNvCxnSpPr/>
              <p:nvPr/>
            </p:nvCxnSpPr>
            <p:spPr>
              <a:xfrm rot="5400000">
                <a:off x="7822788" y="3821127"/>
                <a:ext cx="500356" cy="18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Egyenes összekötő nyíllal 74"/>
              <p:cNvCxnSpPr/>
              <p:nvPr/>
            </p:nvCxnSpPr>
            <p:spPr>
              <a:xfrm rot="5400000" flipH="1" flipV="1">
                <a:off x="7821758" y="4678735"/>
                <a:ext cx="502416" cy="18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66" name="Szövegdoboz 18"/>
              <p:cNvSpPr txBox="1">
                <a:spLocks noChangeArrowheads="1"/>
              </p:cNvSpPr>
              <p:nvPr/>
            </p:nvSpPr>
            <p:spPr bwMode="auto">
              <a:xfrm>
                <a:off x="8072463" y="4500570"/>
                <a:ext cx="571503" cy="518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hu-HU" sz="2000" dirty="0"/>
                  <a:t>a</a:t>
                </a:r>
                <a:r>
                  <a:rPr lang="hu-HU" sz="2000" baseline="-25000" dirty="0"/>
                  <a:t>e</a:t>
                </a:r>
              </a:p>
            </p:txBody>
          </p:sp>
        </p:grpSp>
        <p:grpSp>
          <p:nvGrpSpPr>
            <p:cNvPr id="5" name="Csoportba foglalás 19"/>
            <p:cNvGrpSpPr>
              <a:grpSpLocks/>
            </p:cNvGrpSpPr>
            <p:nvPr/>
          </p:nvGrpSpPr>
          <p:grpSpPr bwMode="auto">
            <a:xfrm>
              <a:off x="714348" y="3143248"/>
              <a:ext cx="3600000" cy="3286148"/>
              <a:chOff x="500034" y="714356"/>
              <a:chExt cx="3600000" cy="3286148"/>
            </a:xfrm>
          </p:grpSpPr>
          <p:pic>
            <p:nvPicPr>
              <p:cNvPr id="22545" name="Picture 9" descr="F:\TET_surf_milling_1\Marás fényképek\2_N3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00034" y="714356"/>
                <a:ext cx="3600000" cy="270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46" name="Szövegdoboz 21"/>
              <p:cNvSpPr txBox="1">
                <a:spLocks noChangeArrowheads="1"/>
              </p:cNvSpPr>
              <p:nvPr/>
            </p:nvSpPr>
            <p:spPr bwMode="auto">
              <a:xfrm>
                <a:off x="571472" y="785794"/>
                <a:ext cx="1341353" cy="540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hu-HU" dirty="0">
                    <a:solidFill>
                      <a:srgbClr val="FFFF00"/>
                    </a:solidFill>
                  </a:rPr>
                  <a:t>Z2/N3</a:t>
                </a:r>
              </a:p>
            </p:txBody>
          </p:sp>
          <p:cxnSp>
            <p:nvCxnSpPr>
              <p:cNvPr id="57" name="Egyenes összekötő 56"/>
              <p:cNvCxnSpPr/>
              <p:nvPr/>
            </p:nvCxnSpPr>
            <p:spPr>
              <a:xfrm rot="5400000">
                <a:off x="1035781" y="3679287"/>
                <a:ext cx="6424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Egyenes összekötő 57"/>
              <p:cNvCxnSpPr/>
              <p:nvPr/>
            </p:nvCxnSpPr>
            <p:spPr>
              <a:xfrm rot="5400000">
                <a:off x="1608633" y="3678361"/>
                <a:ext cx="642434" cy="18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Egyenes összekötő nyíllal 58"/>
              <p:cNvCxnSpPr/>
              <p:nvPr/>
            </p:nvCxnSpPr>
            <p:spPr>
              <a:xfrm>
                <a:off x="857257" y="3858428"/>
                <a:ext cx="4997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Egyenes összekötő nyíllal 59"/>
              <p:cNvCxnSpPr/>
              <p:nvPr/>
            </p:nvCxnSpPr>
            <p:spPr>
              <a:xfrm rot="10800000" flipV="1">
                <a:off x="1928924" y="3858428"/>
                <a:ext cx="92914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51" name="Szövegdoboz 26"/>
              <p:cNvSpPr txBox="1">
                <a:spLocks noChangeArrowheads="1"/>
              </p:cNvSpPr>
              <p:nvPr/>
            </p:nvSpPr>
            <p:spPr bwMode="auto">
              <a:xfrm>
                <a:off x="2224631" y="3298431"/>
                <a:ext cx="571503" cy="518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hu-HU" sz="2000" dirty="0"/>
                  <a:t>a</a:t>
                </a:r>
                <a:r>
                  <a:rPr lang="hu-HU" sz="2000" baseline="-25000" dirty="0"/>
                  <a:t>e</a:t>
                </a:r>
              </a:p>
            </p:txBody>
          </p:sp>
          <p:sp>
            <p:nvSpPr>
              <p:cNvPr id="62" name="Jobbra nyíl 61"/>
              <p:cNvSpPr/>
              <p:nvPr/>
            </p:nvSpPr>
            <p:spPr>
              <a:xfrm rot="16200000">
                <a:off x="1679950" y="2107708"/>
                <a:ext cx="714502" cy="35722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 dirty="0"/>
              </a:p>
            </p:txBody>
          </p:sp>
          <p:sp>
            <p:nvSpPr>
              <p:cNvPr id="63" name="Jobbra nyíl 62"/>
              <p:cNvSpPr/>
              <p:nvPr/>
            </p:nvSpPr>
            <p:spPr>
              <a:xfrm rot="5400000">
                <a:off x="1035840" y="1463215"/>
                <a:ext cx="714501" cy="35722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 dirty="0"/>
              </a:p>
            </p:txBody>
          </p:sp>
          <p:sp>
            <p:nvSpPr>
              <p:cNvPr id="64" name="Jobbra nyíl 63"/>
              <p:cNvSpPr/>
              <p:nvPr/>
            </p:nvSpPr>
            <p:spPr>
              <a:xfrm rot="16200000">
                <a:off x="2964470" y="2107708"/>
                <a:ext cx="714502" cy="35722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 dirty="0"/>
              </a:p>
            </p:txBody>
          </p:sp>
          <p:sp>
            <p:nvSpPr>
              <p:cNvPr id="65" name="Jobbra nyíl 64"/>
              <p:cNvSpPr/>
              <p:nvPr/>
            </p:nvSpPr>
            <p:spPr>
              <a:xfrm rot="5400000">
                <a:off x="2322212" y="1463215"/>
                <a:ext cx="714501" cy="35722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 dirty="0"/>
              </a:p>
            </p:txBody>
          </p:sp>
        </p:grpSp>
        <p:grpSp>
          <p:nvGrpSpPr>
            <p:cNvPr id="6" name="Csoportba foglalás 31"/>
            <p:cNvGrpSpPr>
              <a:grpSpLocks/>
            </p:cNvGrpSpPr>
            <p:nvPr/>
          </p:nvGrpSpPr>
          <p:grpSpPr bwMode="auto">
            <a:xfrm>
              <a:off x="714348" y="357166"/>
              <a:ext cx="3600000" cy="2700000"/>
              <a:chOff x="214282" y="214290"/>
              <a:chExt cx="3600000" cy="2700000"/>
            </a:xfrm>
          </p:grpSpPr>
          <p:pic>
            <p:nvPicPr>
              <p:cNvPr id="22543" name="Picture 7" descr="F:\TET_surf_milling_1\Marás fényképek\2_N1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4282" y="214290"/>
                <a:ext cx="3600000" cy="270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44" name="Szövegdoboz 33"/>
              <p:cNvSpPr txBox="1">
                <a:spLocks noChangeArrowheads="1"/>
              </p:cNvSpPr>
              <p:nvPr/>
            </p:nvSpPr>
            <p:spPr bwMode="auto">
              <a:xfrm>
                <a:off x="214282" y="214290"/>
                <a:ext cx="1341353" cy="540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hu-HU" dirty="0">
                    <a:solidFill>
                      <a:srgbClr val="FFFF00"/>
                    </a:solidFill>
                  </a:rPr>
                  <a:t>Z2/N1</a:t>
                </a:r>
              </a:p>
            </p:txBody>
          </p:sp>
        </p:grpSp>
      </p:grp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bg1"/>
                </a:solidFill>
                <a:latin typeface="+mj-lt"/>
              </a:rPr>
              <a:t>Materials Science and Manufacturing Engineering</a:t>
            </a:r>
          </a:p>
        </p:txBody>
      </p:sp>
      <p:sp>
        <p:nvSpPr>
          <p:cNvPr id="41" name="Szövegdoboz 15"/>
          <p:cNvSpPr txBox="1">
            <a:spLocks noChangeArrowheads="1"/>
          </p:cNvSpPr>
          <p:nvPr/>
        </p:nvSpPr>
        <p:spPr bwMode="auto">
          <a:xfrm>
            <a:off x="5364088" y="1412776"/>
            <a:ext cx="34147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Material: 42CrMo4 (1.7225)</a:t>
            </a:r>
          </a:p>
        </p:txBody>
      </p:sp>
      <p:pic>
        <p:nvPicPr>
          <p:cNvPr id="42" name="Picture 2" descr="F:\TET_surf_milling_1\Marás fényképek\Dscn9825_.jpg"/>
          <p:cNvPicPr>
            <a:picLocks noChangeAspect="1" noChangeArrowheads="1"/>
          </p:cNvPicPr>
          <p:nvPr/>
        </p:nvPicPr>
        <p:blipFill>
          <a:blip r:embed="rId12" cstate="print"/>
          <a:srcRect b="16953"/>
          <a:stretch>
            <a:fillRect/>
          </a:stretch>
        </p:blipFill>
        <p:spPr bwMode="auto">
          <a:xfrm>
            <a:off x="7424613" y="3212976"/>
            <a:ext cx="15398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17"/>
          <p:cNvPicPr>
            <a:picLocks noChangeArrowheads="1"/>
          </p:cNvPicPr>
          <p:nvPr/>
        </p:nvPicPr>
        <p:blipFill>
          <a:blip r:embed="rId4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22534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0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8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Szövegdoboz 9"/>
          <p:cNvSpPr txBox="1">
            <a:spLocks noChangeArrowheads="1"/>
          </p:cNvSpPr>
          <p:nvPr/>
        </p:nvSpPr>
        <p:spPr bwMode="auto">
          <a:xfrm>
            <a:off x="936625" y="900113"/>
            <a:ext cx="81708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 fontAlgn="auto">
              <a:spcAft>
                <a:spcPts val="600"/>
              </a:spcAft>
              <a:tabLst>
                <a:tab pos="952500" algn="l"/>
              </a:tabLst>
              <a:defRPr/>
            </a:pPr>
            <a:r>
              <a:rPr lang="en-GB" sz="2400" b="1" dirty="0">
                <a:solidFill>
                  <a:schemeClr val="tx2">
                    <a:satMod val="130000"/>
                  </a:schemeClr>
                </a:solidFill>
                <a:latin typeface="+mj-lt"/>
              </a:rPr>
              <a:t>Characterization of engineering surfaces by micro</a:t>
            </a:r>
            <a:r>
              <a:rPr lang="hu-HU" sz="2400" b="1" dirty="0">
                <a:solidFill>
                  <a:schemeClr val="tx2">
                    <a:satMod val="130000"/>
                  </a:schemeClr>
                </a:solidFill>
                <a:latin typeface="+mj-lt"/>
              </a:rPr>
              <a:t>-</a:t>
            </a:r>
            <a:r>
              <a:rPr lang="en-GB" sz="2400" b="1" dirty="0">
                <a:solidFill>
                  <a:schemeClr val="tx2">
                    <a:satMod val="130000"/>
                  </a:schemeClr>
                </a:solidFill>
                <a:latin typeface="+mj-lt"/>
              </a:rPr>
              <a:t> topography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bg1"/>
                </a:solidFill>
                <a:latin typeface="+mj-lt"/>
              </a:rPr>
              <a:t>Materials Science and Manufacturing Engineering</a:t>
            </a:r>
          </a:p>
        </p:txBody>
      </p:sp>
      <p:pic>
        <p:nvPicPr>
          <p:cNvPr id="181287" name="Picture 39"/>
          <p:cNvPicPr>
            <a:picLocks noChangeAspect="1" noChangeArrowheads="1"/>
          </p:cNvPicPr>
          <p:nvPr/>
        </p:nvPicPr>
        <p:blipFill>
          <a:blip r:embed="rId8" cstate="print"/>
          <a:srcRect l="8488" t="30122" r="53906" b="21745"/>
          <a:stretch>
            <a:fillRect/>
          </a:stretch>
        </p:blipFill>
        <p:spPr bwMode="auto">
          <a:xfrm>
            <a:off x="5905800" y="1429144"/>
            <a:ext cx="2759519" cy="220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1288" name="Picture 40"/>
          <p:cNvPicPr>
            <a:picLocks noChangeAspect="1" noChangeArrowheads="1"/>
          </p:cNvPicPr>
          <p:nvPr/>
        </p:nvPicPr>
        <p:blipFill>
          <a:blip r:embed="rId9" cstate="print"/>
          <a:srcRect l="16977" t="21853" r="21565" b="14999"/>
          <a:stretch>
            <a:fillRect/>
          </a:stretch>
        </p:blipFill>
        <p:spPr bwMode="auto">
          <a:xfrm>
            <a:off x="1642393" y="1721470"/>
            <a:ext cx="3433663" cy="220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1289" name="Text Box 41"/>
          <p:cNvSpPr txBox="1">
            <a:spLocks noChangeArrowheads="1"/>
          </p:cNvSpPr>
          <p:nvPr/>
        </p:nvSpPr>
        <p:spPr bwMode="auto">
          <a:xfrm>
            <a:off x="1619672" y="1844824"/>
            <a:ext cx="3543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Autocorrelation topography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81290" name="Picture 42"/>
          <p:cNvPicPr>
            <a:picLocks noChangeAspect="1" noChangeArrowheads="1"/>
          </p:cNvPicPr>
          <p:nvPr/>
        </p:nvPicPr>
        <p:blipFill>
          <a:blip r:embed="rId10" cstate="print"/>
          <a:srcRect l="2214" t="17128" r="7750" b="21016"/>
          <a:stretch>
            <a:fillRect/>
          </a:stretch>
        </p:blipFill>
        <p:spPr bwMode="auto">
          <a:xfrm>
            <a:off x="1498042" y="3674055"/>
            <a:ext cx="6760313" cy="290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1291" name="Text Box 43"/>
          <p:cNvSpPr txBox="1">
            <a:spLocks noChangeArrowheads="1"/>
          </p:cNvSpPr>
          <p:nvPr/>
        </p:nvSpPr>
        <p:spPr bwMode="auto">
          <a:xfrm>
            <a:off x="1907704" y="4293096"/>
            <a:ext cx="25635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Bearing area curve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1292" name="Text Box 44"/>
          <p:cNvSpPr txBox="1">
            <a:spLocks noChangeArrowheads="1"/>
          </p:cNvSpPr>
          <p:nvPr/>
        </p:nvSpPr>
        <p:spPr bwMode="auto">
          <a:xfrm>
            <a:off x="5724128" y="1844824"/>
            <a:ext cx="3187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Height distribution curve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17"/>
          <p:cNvPicPr>
            <a:picLocks noChangeArrowheads="1"/>
          </p:cNvPicPr>
          <p:nvPr/>
        </p:nvPicPr>
        <p:blipFill>
          <a:blip r:embed="rId4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7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23558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4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4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Szövegdoboz 9"/>
          <p:cNvSpPr txBox="1">
            <a:spLocks noChangeArrowheads="1"/>
          </p:cNvSpPr>
          <p:nvPr/>
        </p:nvSpPr>
        <p:spPr bwMode="auto">
          <a:xfrm>
            <a:off x="936625" y="900113"/>
            <a:ext cx="8170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 fontAlgn="auto">
              <a:spcAft>
                <a:spcPts val="600"/>
              </a:spcAft>
              <a:tabLst>
                <a:tab pos="952500" algn="l"/>
              </a:tabLst>
              <a:defRPr/>
            </a:pPr>
            <a:r>
              <a:rPr lang="en-GB" sz="2400" b="1" dirty="0">
                <a:solidFill>
                  <a:schemeClr val="tx2">
                    <a:satMod val="130000"/>
                  </a:schemeClr>
                </a:solidFill>
                <a:latin typeface="+mj-lt"/>
              </a:rPr>
              <a:t>Rapid prototyping facilities</a:t>
            </a:r>
            <a:endParaRPr lang="hu-HU" sz="2400" b="1" dirty="0">
              <a:solidFill>
                <a:schemeClr val="tx2">
                  <a:satMod val="130000"/>
                </a:schemeClr>
              </a:solidFill>
              <a:latin typeface="+mj-lt"/>
            </a:endParaRPr>
          </a:p>
        </p:txBody>
      </p:sp>
      <p:pic>
        <p:nvPicPr>
          <p:cNvPr id="23562" name="Picture 3" descr="prototype gép 00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2988" y="1916113"/>
            <a:ext cx="2243137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971550" y="4995863"/>
            <a:ext cx="2649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Dimension BST 768 </a:t>
            </a:r>
          </a:p>
        </p:txBody>
      </p:sp>
      <p:pic>
        <p:nvPicPr>
          <p:cNvPr id="23564" name="Picture 20" descr="catalyst-07"/>
          <p:cNvPicPr>
            <a:picLocks noChangeAspect="1" noChangeArrowheads="1"/>
          </p:cNvPicPr>
          <p:nvPr/>
        </p:nvPicPr>
        <p:blipFill>
          <a:blip r:embed="rId9" cstate="print"/>
          <a:srcRect b="-6020"/>
          <a:stretch>
            <a:fillRect/>
          </a:stretch>
        </p:blipFill>
        <p:spPr bwMode="auto">
          <a:xfrm>
            <a:off x="971550" y="5732463"/>
            <a:ext cx="3051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Kép 14" descr="D:\suli\szilikon\kiválasztott képek\2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9925" y="1989138"/>
            <a:ext cx="1824038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66" name="Rectangle 27"/>
          <p:cNvSpPr>
            <a:spLocks noChangeArrowheads="1"/>
          </p:cNvSpPr>
          <p:nvPr/>
        </p:nvSpPr>
        <p:spPr bwMode="auto">
          <a:xfrm>
            <a:off x="7019925" y="4724400"/>
            <a:ext cx="187325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Silicone mold</a:t>
            </a:r>
          </a:p>
        </p:txBody>
      </p:sp>
      <p:pic>
        <p:nvPicPr>
          <p:cNvPr id="23567" name="Kép 1" descr="P3240007.JPG"/>
          <p:cNvPicPr>
            <a:picLocks noChangeAspect="1"/>
          </p:cNvPicPr>
          <p:nvPr/>
        </p:nvPicPr>
        <p:blipFill>
          <a:blip r:embed="rId11" cstate="print">
            <a:lum bright="10000"/>
          </a:blip>
          <a:srcRect l="14967" t="29959" r="10002"/>
          <a:stretch>
            <a:fillRect/>
          </a:stretch>
        </p:blipFill>
        <p:spPr bwMode="auto">
          <a:xfrm>
            <a:off x="5076825" y="1484313"/>
            <a:ext cx="1785938" cy="1247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8" name="Picture 6" descr="P1140095"/>
          <p:cNvPicPr>
            <a:picLocks noChangeAspect="1" noChangeArrowheads="1"/>
          </p:cNvPicPr>
          <p:nvPr/>
        </p:nvPicPr>
        <p:blipFill>
          <a:blip r:embed="rId12" cstate="print"/>
          <a:srcRect l="23337" t="10925" r="19769" b="16196"/>
          <a:stretch>
            <a:fillRect/>
          </a:stretch>
        </p:blipFill>
        <p:spPr bwMode="auto">
          <a:xfrm>
            <a:off x="3419475" y="1484313"/>
            <a:ext cx="1366838" cy="1312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9" name="Picture 32" descr="IMG_4270"/>
          <p:cNvPicPr>
            <a:picLocks noChangeAspect="1" noChangeArrowheads="1"/>
          </p:cNvPicPr>
          <p:nvPr/>
        </p:nvPicPr>
        <p:blipFill>
          <a:blip r:embed="rId13" cstate="print">
            <a:lum bright="20000"/>
          </a:blip>
          <a:srcRect t="16957"/>
          <a:stretch>
            <a:fillRect/>
          </a:stretch>
        </p:blipFill>
        <p:spPr bwMode="auto">
          <a:xfrm>
            <a:off x="4356100" y="3284538"/>
            <a:ext cx="2058988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70" name="Text Box 33"/>
          <p:cNvSpPr txBox="1">
            <a:spLocks noChangeArrowheads="1"/>
          </p:cNvSpPr>
          <p:nvPr/>
        </p:nvSpPr>
        <p:spPr bwMode="auto">
          <a:xfrm>
            <a:off x="4211638" y="5949950"/>
            <a:ext cx="23241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Roland LPX-250</a:t>
            </a:r>
            <a:endParaRPr lang="hu-HU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3D Laser scanner</a:t>
            </a:r>
          </a:p>
        </p:txBody>
      </p:sp>
      <p:sp>
        <p:nvSpPr>
          <p:cNvPr id="23571" name="Rectangle 13"/>
          <p:cNvSpPr>
            <a:spLocks noChangeArrowheads="1"/>
          </p:cNvSpPr>
          <p:nvPr/>
        </p:nvSpPr>
        <p:spPr bwMode="auto">
          <a:xfrm>
            <a:off x="4067175" y="2837627"/>
            <a:ext cx="2665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ABS plastic model</a:t>
            </a:r>
            <a:r>
              <a:rPr lang="hu-HU" sz="2000" b="1" dirty="0">
                <a:solidFill>
                  <a:srgbClr val="002060"/>
                </a:solidFill>
              </a:rPr>
              <a:t>s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bg1"/>
                </a:solidFill>
                <a:latin typeface="+mj-lt"/>
              </a:rPr>
              <a:t>Materials Science and Manufacturing Engineering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17"/>
          <p:cNvPicPr>
            <a:picLocks noChangeArrowheads="1"/>
          </p:cNvPicPr>
          <p:nvPr/>
        </p:nvPicPr>
        <p:blipFill>
          <a:blip r:embed="rId4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7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23558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4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94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bg1"/>
                </a:solidFill>
                <a:latin typeface="+mj-lt"/>
              </a:rPr>
              <a:t>Materials Science and Manufacturing Engineering</a:t>
            </a:r>
          </a:p>
        </p:txBody>
      </p:sp>
      <p:sp>
        <p:nvSpPr>
          <p:cNvPr id="20" name="Szövegdoboz 9"/>
          <p:cNvSpPr txBox="1">
            <a:spLocks noChangeArrowheads="1"/>
          </p:cNvSpPr>
          <p:nvPr/>
        </p:nvSpPr>
        <p:spPr bwMode="auto">
          <a:xfrm>
            <a:off x="936625" y="900113"/>
            <a:ext cx="817086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 lvl="1">
              <a:spcAft>
                <a:spcPts val="600"/>
              </a:spcAft>
            </a:pPr>
            <a:r>
              <a:rPr lang="en-US" sz="2400" b="1" dirty="0"/>
              <a:t>FANUC Research and Education Robot Laboratory </a:t>
            </a:r>
            <a:endParaRPr lang="en-US" altLang="ja-JP" sz="2400" b="1" dirty="0"/>
          </a:p>
          <a:p>
            <a:pPr lvl="2">
              <a:lnSpc>
                <a:spcPct val="8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002060"/>
                </a:solidFill>
              </a:rPr>
              <a:t>Established in 2012</a:t>
            </a:r>
          </a:p>
          <a:p>
            <a:pPr lvl="2">
              <a:lnSpc>
                <a:spcPct val="8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002060"/>
                </a:solidFill>
              </a:rPr>
              <a:t>Two up to date robots</a:t>
            </a:r>
          </a:p>
          <a:p>
            <a:pPr lvl="2">
              <a:lnSpc>
                <a:spcPct val="8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002060"/>
                </a:solidFill>
              </a:rPr>
              <a:t>Machining and work</a:t>
            </a:r>
            <a:r>
              <a:rPr lang="hu-HU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piece handling</a:t>
            </a:r>
          </a:p>
          <a:p>
            <a:pPr lvl="2">
              <a:lnSpc>
                <a:spcPct val="8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002060"/>
                </a:solidFill>
              </a:rPr>
              <a:t>Robot vision research</a:t>
            </a:r>
            <a:endParaRPr lang="en-US" altLang="ja-JP" sz="2000" b="1" dirty="0">
              <a:solidFill>
                <a:srgbClr val="002060"/>
              </a:solidFill>
            </a:endParaRPr>
          </a:p>
        </p:txBody>
      </p:sp>
      <p:pic>
        <p:nvPicPr>
          <p:cNvPr id="21" name="Kép 20" descr="KIS_512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11760" y="2708920"/>
            <a:ext cx="4896544" cy="3256202"/>
          </a:xfrm>
          <a:prstGeom prst="rect">
            <a:avLst/>
          </a:prstGeom>
        </p:spPr>
      </p:pic>
      <p:pic>
        <p:nvPicPr>
          <p:cNvPr id="10" name="Kép 9" descr="FANUC-Robotics_logo.jpg"/>
          <p:cNvPicPr>
            <a:picLocks noChangeAspect="1"/>
          </p:cNvPicPr>
          <p:nvPr/>
        </p:nvPicPr>
        <p:blipFill>
          <a:blip r:embed="rId9" cstate="print"/>
          <a:srcRect l="-1695" t="-5932" r="-1695" b="-5932"/>
          <a:stretch>
            <a:fillRect/>
          </a:stretch>
        </p:blipFill>
        <p:spPr>
          <a:xfrm>
            <a:off x="4862677" y="5193256"/>
            <a:ext cx="2445627" cy="7560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7"/>
          <p:cNvPicPr>
            <a:picLocks noChangeArrowheads="1"/>
          </p:cNvPicPr>
          <p:nvPr/>
        </p:nvPicPr>
        <p:blipFill>
          <a:blip r:embed="rId4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2055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6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Szövegdoboz 9"/>
          <p:cNvSpPr txBox="1">
            <a:spLocks noChangeArrowheads="1"/>
          </p:cNvSpPr>
          <p:nvPr/>
        </p:nvSpPr>
        <p:spPr bwMode="auto">
          <a:xfrm>
            <a:off x="936625" y="908720"/>
            <a:ext cx="8170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 lvl="1">
              <a:spcAft>
                <a:spcPts val="600"/>
              </a:spcAft>
            </a:pPr>
            <a:r>
              <a:rPr lang="en-GB" altLang="ja-JP" sz="2400" b="1" dirty="0"/>
              <a:t>Visual module in a robot system</a:t>
            </a:r>
            <a:endParaRPr lang="en-GB" sz="2400" b="1" dirty="0"/>
          </a:p>
        </p:txBody>
      </p:sp>
      <p:pic>
        <p:nvPicPr>
          <p:cNvPr id="14" name="Picture 5" descr="AXICONT telephelyén a robotok 0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672" y="1628800"/>
            <a:ext cx="3240087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AXICONT telephelyén a robotok 016"/>
          <p:cNvPicPr>
            <a:picLocks noChangeAspect="1" noChangeArrowheads="1"/>
          </p:cNvPicPr>
          <p:nvPr/>
        </p:nvPicPr>
        <p:blipFill>
          <a:blip r:embed="rId9" cstate="print"/>
          <a:srcRect l="12166" t="25769" r="2942"/>
          <a:stretch>
            <a:fillRect/>
          </a:stretch>
        </p:blipFill>
        <p:spPr>
          <a:xfrm>
            <a:off x="5508104" y="2204864"/>
            <a:ext cx="3025775" cy="4032250"/>
          </a:xfrm>
          <a:prstGeom prst="rect">
            <a:avLst/>
          </a:prstGeom>
          <a:noFill/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0" algn="ctr"/>
            <a:r>
              <a:rPr lang="en-GB" sz="2400" b="1" dirty="0">
                <a:solidFill>
                  <a:schemeClr val="bg1"/>
                </a:solidFill>
                <a:cs typeface="Arial" charset="0"/>
              </a:rPr>
              <a:t>Mechatronics and Vehicle Engineering</a:t>
            </a:r>
            <a:endParaRPr lang="en-GB" sz="240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7"/>
          <p:cNvPicPr>
            <a:picLocks noChangeArrowheads="1"/>
          </p:cNvPicPr>
          <p:nvPr/>
        </p:nvPicPr>
        <p:blipFill>
          <a:blip r:embed="rId4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2055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00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0" algn="ctr"/>
            <a:r>
              <a:rPr lang="en-GB" sz="2400" b="1" dirty="0">
                <a:solidFill>
                  <a:schemeClr val="bg1"/>
                </a:solidFill>
                <a:cs typeface="Arial" charset="0"/>
              </a:rPr>
              <a:t>Mechatronics and Vehicle Engineering</a:t>
            </a:r>
            <a:endParaRPr lang="en-GB" sz="24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" name="Szövegdoboz 9"/>
          <p:cNvSpPr txBox="1">
            <a:spLocks noChangeArrowheads="1"/>
          </p:cNvSpPr>
          <p:nvPr/>
        </p:nvSpPr>
        <p:spPr bwMode="auto">
          <a:xfrm>
            <a:off x="936625" y="900113"/>
            <a:ext cx="8170863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 lvl="1">
              <a:spcAft>
                <a:spcPts val="600"/>
              </a:spcAft>
            </a:pPr>
            <a:r>
              <a:rPr lang="en-GB" altLang="ja-JP" sz="2400" b="1" dirty="0"/>
              <a:t>Image processing</a:t>
            </a:r>
          </a:p>
          <a:p>
            <a:pPr lvl="2">
              <a:lnSpc>
                <a:spcPct val="80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</a:rPr>
              <a:t>Fuzzy corner detection</a:t>
            </a:r>
          </a:p>
          <a:p>
            <a:pPr lvl="2">
              <a:lnSpc>
                <a:spcPct val="80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</a:rPr>
              <a:t>Fuzzy image information measurement</a:t>
            </a:r>
          </a:p>
          <a:p>
            <a:pPr lvl="2">
              <a:lnSpc>
                <a:spcPct val="80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</a:rPr>
              <a:t>Situational image quality improvement</a:t>
            </a:r>
            <a:endParaRPr lang="en-GB" altLang="ja-JP" sz="2000" b="1" dirty="0">
              <a:solidFill>
                <a:srgbClr val="002060"/>
              </a:solidFill>
            </a:endParaRPr>
          </a:p>
          <a:p>
            <a:pPr lvl="2">
              <a:lnSpc>
                <a:spcPct val="80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</a:rPr>
              <a:t>High dynamic range image quality improvement</a:t>
            </a:r>
          </a:p>
          <a:p>
            <a:pPr lvl="2">
              <a:lnSpc>
                <a:spcPct val="80000"/>
              </a:lnSpc>
            </a:pPr>
            <a:r>
              <a:rPr lang="en-GB" sz="2000" b="1" dirty="0">
                <a:solidFill>
                  <a:srgbClr val="002060"/>
                </a:solidFill>
              </a:rPr>
              <a:t>High dynamic range image </a:t>
            </a:r>
            <a:r>
              <a:rPr lang="en-US" sz="2000" b="1" dirty="0" err="1">
                <a:solidFill>
                  <a:srgbClr val="002060"/>
                </a:solidFill>
              </a:rPr>
              <a:t>synthetization</a:t>
            </a:r>
            <a:endParaRPr lang="en-US" altLang="ja-JP" sz="2000" b="1" dirty="0">
              <a:solidFill>
                <a:srgbClr val="00206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grayscl/>
          </a:blip>
          <a:srcRect/>
          <a:stretch>
            <a:fillRect/>
          </a:stretch>
        </p:blipFill>
        <p:spPr bwMode="auto">
          <a:xfrm>
            <a:off x="970036" y="3744000"/>
            <a:ext cx="2527132" cy="19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762" y="3744000"/>
            <a:ext cx="2496744" cy="19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0" cstate="print">
            <a:grayscl/>
          </a:blip>
          <a:srcRect/>
          <a:stretch>
            <a:fillRect/>
          </a:stretch>
        </p:blipFill>
        <p:spPr bwMode="auto">
          <a:xfrm>
            <a:off x="3779911" y="3744000"/>
            <a:ext cx="2507706" cy="19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7"/>
          <p:cNvPicPr>
            <a:picLocks noChangeArrowheads="1"/>
          </p:cNvPicPr>
          <p:nvPr/>
        </p:nvPicPr>
        <p:blipFill>
          <a:blip r:embed="rId5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2055" name="Picture 10" descr="oe_cimer_szines_print_res"/>
          <p:cNvPicPr>
            <a:picLocks noChangeAspect="1" noChangeArrowheads="1"/>
          </p:cNvPicPr>
          <p:nvPr/>
        </p:nvPicPr>
        <p:blipFill>
          <a:blip r:embed="rId6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02" name="CorelPhotoPaint.Image.8" r:id="rId7" imgW="1801067" imgH="1920244" progId="">
                  <p:embed/>
                </p:oleObj>
              </mc:Choice>
              <mc:Fallback>
                <p:oleObj name="CorelPhotoPaint.Image.8" r:id="rId7" imgW="1801067" imgH="1920244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>
          <a:xfrm>
            <a:off x="1619672" y="908720"/>
            <a:ext cx="6696744" cy="2736304"/>
          </a:xfrm>
          <a:prstGeom prst="rect">
            <a:avLst/>
          </a:prstGeom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kumimoji="0" lang="en-US" sz="2400" b="1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Did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you know that the </a:t>
            </a:r>
            <a:r>
              <a:rPr lang="en-US" sz="2400" b="1" dirty="0"/>
              <a:t>carburetor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was </a:t>
            </a:r>
            <a:r>
              <a:rPr lang="en-US" sz="2400" b="1" kern="0" dirty="0">
                <a:solidFill>
                  <a:srgbClr val="002060"/>
                </a:solidFill>
                <a:latin typeface="+mn-lt"/>
              </a:rPr>
              <a:t>invented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by a Hungarian engineers?</a:t>
            </a:r>
            <a:endParaRPr lang="en-US" sz="2400" b="1" kern="0" baseline="0" dirty="0">
              <a:solidFill>
                <a:srgbClr val="002060"/>
              </a:solidFill>
              <a:latin typeface="+mn-lt"/>
            </a:endParaRPr>
          </a:p>
          <a:p>
            <a:pPr algn="just"/>
            <a:r>
              <a:rPr lang="en-US" sz="2400" b="1" dirty="0"/>
              <a:t>Donát B</a:t>
            </a:r>
            <a:r>
              <a:rPr lang="hu-HU" sz="2400" b="1" dirty="0"/>
              <a:t>ÁNKI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2060"/>
                </a:solidFill>
              </a:rPr>
              <a:t>together with </a:t>
            </a:r>
            <a:r>
              <a:rPr lang="en-US" sz="2400" b="1" dirty="0"/>
              <a:t>János C</a:t>
            </a:r>
            <a:r>
              <a:rPr lang="hu-HU" sz="2400" b="1" dirty="0"/>
              <a:t>SONKA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2060"/>
                </a:solidFill>
              </a:rPr>
              <a:t>was inventor of the carburetor, </a:t>
            </a:r>
            <a:r>
              <a:rPr lang="en-US" sz="2400" b="1" dirty="0"/>
              <a:t>in 1893</a:t>
            </a:r>
            <a:r>
              <a:rPr lang="en-US" sz="2400" b="1" dirty="0">
                <a:solidFill>
                  <a:srgbClr val="002060"/>
                </a:solidFill>
              </a:rPr>
              <a:t>. It is often, incorrectly credited to W</a:t>
            </a:r>
            <a:r>
              <a:rPr lang="hu-HU" sz="2400" b="1" dirty="0" err="1">
                <a:solidFill>
                  <a:srgbClr val="002060"/>
                </a:solidFill>
              </a:rPr>
              <a:t>ilhelm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Maybach</a:t>
            </a:r>
            <a:r>
              <a:rPr lang="en-US" sz="2400" b="1" dirty="0">
                <a:solidFill>
                  <a:srgbClr val="002060"/>
                </a:solidFill>
              </a:rPr>
              <a:t>, who submitted his patent half a year after Bánki.</a:t>
            </a:r>
          </a:p>
          <a:p>
            <a:endParaRPr kumimoji="0" lang="en-US" sz="240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7" name="Picture 4" descr="http://www.uni-obuda.hu/files/image/951.jpg"/>
          <p:cNvPicPr>
            <a:picLocks noChangeAspect="1" noChangeArrowheads="1"/>
          </p:cNvPicPr>
          <p:nvPr/>
        </p:nvPicPr>
        <p:blipFill>
          <a:blip r:embed="rId9" cstate="print"/>
          <a:srcRect t="4409" b="1890"/>
          <a:stretch>
            <a:fillRect/>
          </a:stretch>
        </p:blipFill>
        <p:spPr bwMode="auto">
          <a:xfrm>
            <a:off x="7020272" y="3772285"/>
            <a:ext cx="1926400" cy="2698642"/>
          </a:xfrm>
          <a:prstGeom prst="rect">
            <a:avLst/>
          </a:prstGeom>
          <a:noFill/>
        </p:spPr>
      </p:pic>
      <p:pic>
        <p:nvPicPr>
          <p:cNvPr id="21" name="Picture 6" descr="http://www.uni-obuda.hu/files/image/95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5616" y="3753336"/>
            <a:ext cx="3138001" cy="2700000"/>
          </a:xfrm>
          <a:prstGeom prst="rect">
            <a:avLst/>
          </a:prstGeom>
          <a:noFill/>
        </p:spPr>
      </p:pic>
      <p:pic>
        <p:nvPicPr>
          <p:cNvPr id="22" name="Picture 8" descr="Bánki Doná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3717032"/>
            <a:ext cx="2037738" cy="2700000"/>
          </a:xfrm>
          <a:prstGeom prst="rect">
            <a:avLst/>
          </a:prstGeom>
          <a:noFill/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60000" lvl="1">
              <a:spcAft>
                <a:spcPts val="600"/>
              </a:spcAft>
              <a:tabLst>
                <a:tab pos="952500" algn="l"/>
              </a:tabLst>
            </a:pPr>
            <a:r>
              <a:rPr lang="en-GB" sz="2400" b="1" dirty="0">
                <a:solidFill>
                  <a:schemeClr val="bg1"/>
                </a:solidFill>
                <a:cs typeface="Arial" charset="0"/>
              </a:rPr>
              <a:t>Traditions and modern developments since 1879   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7"/>
          <p:cNvPicPr>
            <a:picLocks noChangeArrowheads="1"/>
          </p:cNvPicPr>
          <p:nvPr/>
        </p:nvPicPr>
        <p:blipFill>
          <a:blip r:embed="rId4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2055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30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0" algn="ctr"/>
            <a:r>
              <a:rPr lang="en-GB" sz="2400" b="1" dirty="0">
                <a:solidFill>
                  <a:schemeClr val="bg1"/>
                </a:solidFill>
                <a:cs typeface="Arial" charset="0"/>
              </a:rPr>
              <a:t>Mechatronics and Vehicle Engineering</a:t>
            </a:r>
            <a:endParaRPr lang="en-GB" sz="24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4" name="Szövegdoboz 9"/>
          <p:cNvSpPr txBox="1">
            <a:spLocks noChangeArrowheads="1"/>
          </p:cNvSpPr>
          <p:nvPr/>
        </p:nvSpPr>
        <p:spPr bwMode="auto">
          <a:xfrm>
            <a:off x="936625" y="900113"/>
            <a:ext cx="8170863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 lvl="3">
              <a:spcAft>
                <a:spcPts val="1200"/>
              </a:spcAft>
            </a:pPr>
            <a:r>
              <a:rPr lang="en-GB" sz="2400" b="1" dirty="0"/>
              <a:t>Autonomous robot navigation (static, dynamic environments)</a:t>
            </a:r>
          </a:p>
          <a:p>
            <a:pPr marL="900000" lvl="3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</a:rPr>
              <a:t>Mobile robot localization</a:t>
            </a:r>
          </a:p>
          <a:p>
            <a:pPr marL="900000" lvl="3">
              <a:lnSpc>
                <a:spcPct val="80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</a:rPr>
              <a:t>Mobile robot path planning</a:t>
            </a:r>
          </a:p>
          <a:p>
            <a:pPr marL="900000" lvl="3">
              <a:lnSpc>
                <a:spcPct val="80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</a:rPr>
              <a:t>Robotic handling and assembly</a:t>
            </a:r>
          </a:p>
        </p:txBody>
      </p: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971600" y="3068960"/>
            <a:ext cx="3908425" cy="2911475"/>
            <a:chOff x="3117" y="2178"/>
            <a:chExt cx="2462" cy="1834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6749" t="17368" r="5197" b="4320"/>
            <a:stretch>
              <a:fillRect/>
            </a:stretch>
          </p:blipFill>
          <p:spPr bwMode="auto">
            <a:xfrm>
              <a:off x="3357" y="2178"/>
              <a:ext cx="2222" cy="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AutoShape 5" descr="5%-os"/>
            <p:cNvSpPr>
              <a:spLocks noChangeArrowheads="1"/>
            </p:cNvSpPr>
            <p:nvPr/>
          </p:nvSpPr>
          <p:spPr bwMode="auto">
            <a:xfrm rot="2112740">
              <a:off x="3833" y="2478"/>
              <a:ext cx="1326" cy="1040"/>
            </a:xfrm>
            <a:prstGeom prst="parallelogram">
              <a:avLst>
                <a:gd name="adj" fmla="val 31875"/>
              </a:avLst>
            </a:prstGeom>
            <a:pattFill prst="pct5">
              <a:fgClr>
                <a:schemeClr val="accent1">
                  <a:alpha val="33000"/>
                </a:schemeClr>
              </a:fgClr>
              <a:bgClr>
                <a:schemeClr val="bg1">
                  <a:alpha val="33000"/>
                </a:schemeClr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hu-HU" dirty="0"/>
            </a:p>
          </p:txBody>
        </p:sp>
        <p:grpSp>
          <p:nvGrpSpPr>
            <p:cNvPr id="19" name="Group 6"/>
            <p:cNvGrpSpPr>
              <a:grpSpLocks/>
            </p:cNvGrpSpPr>
            <p:nvPr/>
          </p:nvGrpSpPr>
          <p:grpSpPr bwMode="auto">
            <a:xfrm>
              <a:off x="3117" y="2939"/>
              <a:ext cx="531" cy="285"/>
              <a:chOff x="2934" y="1718"/>
              <a:chExt cx="531" cy="285"/>
            </a:xfrm>
          </p:grpSpPr>
          <p:sp>
            <p:nvSpPr>
              <p:cNvPr id="20" name="Line 7"/>
              <p:cNvSpPr>
                <a:spLocks noChangeShapeType="1"/>
              </p:cNvSpPr>
              <p:nvPr/>
            </p:nvSpPr>
            <p:spPr bwMode="auto">
              <a:xfrm flipH="1" flipV="1">
                <a:off x="3306" y="1718"/>
                <a:ext cx="159" cy="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 dirty="0"/>
              </a:p>
            </p:txBody>
          </p:sp>
          <p:sp>
            <p:nvSpPr>
              <p:cNvPr id="21" name="Line 8"/>
              <p:cNvSpPr>
                <a:spLocks noChangeShapeType="1"/>
              </p:cNvSpPr>
              <p:nvPr/>
            </p:nvSpPr>
            <p:spPr bwMode="auto">
              <a:xfrm flipH="1">
                <a:off x="3146" y="1736"/>
                <a:ext cx="18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 dirty="0"/>
              </a:p>
            </p:txBody>
          </p:sp>
          <p:sp>
            <p:nvSpPr>
              <p:cNvPr id="22" name="Line 9"/>
              <p:cNvSpPr>
                <a:spLocks noChangeShapeType="1"/>
              </p:cNvSpPr>
              <p:nvPr/>
            </p:nvSpPr>
            <p:spPr bwMode="auto">
              <a:xfrm flipH="1">
                <a:off x="3160" y="2002"/>
                <a:ext cx="18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 dirty="0"/>
              </a:p>
            </p:txBody>
          </p:sp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 flipH="1">
                <a:off x="3155" y="1727"/>
                <a:ext cx="0" cy="2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 dirty="0"/>
              </a:p>
            </p:txBody>
          </p:sp>
          <p:sp>
            <p:nvSpPr>
              <p:cNvPr id="24" name="Text Box 11"/>
              <p:cNvSpPr txBox="1">
                <a:spLocks noChangeArrowheads="1"/>
              </p:cNvSpPr>
              <p:nvPr/>
            </p:nvSpPr>
            <p:spPr bwMode="auto">
              <a:xfrm>
                <a:off x="2934" y="1834"/>
                <a:ext cx="230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hu-H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MLE</a:t>
                </a:r>
                <a:endParaRPr kumimoji="0" lang="hu-H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graphicFrame>
        <p:nvGraphicFramePr>
          <p:cNvPr id="25" name="Object 12"/>
          <p:cNvGraphicFramePr>
            <a:graphicFrameLocks noChangeAspect="1"/>
          </p:cNvGraphicFramePr>
          <p:nvPr/>
        </p:nvGraphicFramePr>
        <p:xfrm>
          <a:off x="6334001" y="1700808"/>
          <a:ext cx="2630487" cy="208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31" name="Picture" r:id="rId9" imgW="1924200" imgH="1523880" progId="Word.Picture.8">
                  <p:embed/>
                </p:oleObj>
              </mc:Choice>
              <mc:Fallback>
                <p:oleObj name="Picture" r:id="rId9" imgW="1924200" imgH="1523880" progId="Word.Picture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4001" y="1700808"/>
                        <a:ext cx="2630487" cy="2084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6" descr="AXICONT telephelyén a robotok 002 "/>
          <p:cNvPicPr>
            <a:picLocks noChangeAspect="1" noChangeArrowheads="1"/>
          </p:cNvPicPr>
          <p:nvPr/>
        </p:nvPicPr>
        <p:blipFill>
          <a:blip r:embed="rId11" cstate="print"/>
          <a:srcRect l="2214" t="17651" r="681" b="2855"/>
          <a:stretch>
            <a:fillRect/>
          </a:stretch>
        </p:blipFill>
        <p:spPr bwMode="auto">
          <a:xfrm>
            <a:off x="5049763" y="4005064"/>
            <a:ext cx="3410669" cy="209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7"/>
          <p:cNvPicPr>
            <a:picLocks noChangeArrowheads="1"/>
          </p:cNvPicPr>
          <p:nvPr/>
        </p:nvPicPr>
        <p:blipFill>
          <a:blip r:embed="rId4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2055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4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Szövegdoboz 9"/>
          <p:cNvSpPr txBox="1">
            <a:spLocks noChangeArrowheads="1"/>
          </p:cNvSpPr>
          <p:nvPr/>
        </p:nvSpPr>
        <p:spPr bwMode="auto">
          <a:xfrm>
            <a:off x="936625" y="900113"/>
            <a:ext cx="81708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 lvl="3">
              <a:spcAft>
                <a:spcPts val="1200"/>
              </a:spcAft>
            </a:pPr>
            <a:r>
              <a:rPr lang="en-US" sz="2400" b="1" dirty="0"/>
              <a:t>Safety and security devices</a:t>
            </a:r>
          </a:p>
          <a:p>
            <a:pPr marL="900000" lvl="3"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2060"/>
                </a:solidFill>
              </a:rPr>
              <a:t>Biometric identification</a:t>
            </a:r>
            <a:endParaRPr lang="en-US" sz="2000" b="1" dirty="0"/>
          </a:p>
        </p:txBody>
      </p:sp>
      <p:pic>
        <p:nvPicPr>
          <p:cNvPr id="23" name="Kép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2988" y="2492375"/>
            <a:ext cx="2808287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Kép 2" descr="Bioscrypt használat közb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65950" y="3716338"/>
            <a:ext cx="20542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Kép 3" descr="Készülék elölnéz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2988" y="4365625"/>
            <a:ext cx="1557337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Kép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71775" y="4149725"/>
            <a:ext cx="172561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Kép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24128" y="1052513"/>
            <a:ext cx="3308350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Kép 6" descr="3D felvevő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3438" y="3644900"/>
            <a:ext cx="2097087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0" algn="ctr"/>
            <a:r>
              <a:rPr lang="en-GB" sz="2400" b="1" dirty="0">
                <a:solidFill>
                  <a:schemeClr val="bg1"/>
                </a:solidFill>
                <a:cs typeface="Arial" charset="0"/>
              </a:rPr>
              <a:t>Machine Design and Safety Engineering</a:t>
            </a:r>
            <a:endParaRPr lang="en-GB" sz="240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7"/>
          <p:cNvPicPr>
            <a:picLocks noChangeArrowheads="1"/>
          </p:cNvPicPr>
          <p:nvPr/>
        </p:nvPicPr>
        <p:blipFill>
          <a:blip r:embed="rId4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2055" name="Picture 10" descr="oe_cimer_szines_print_res"/>
          <p:cNvPicPr>
            <a:picLocks noChangeAspect="1" noChangeArrowheads="1"/>
          </p:cNvPicPr>
          <p:nvPr/>
        </p:nvPicPr>
        <p:blipFill>
          <a:blip r:embed="rId5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76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0" algn="ctr"/>
            <a:r>
              <a:rPr lang="en-GB" sz="2400" b="1" dirty="0">
                <a:solidFill>
                  <a:schemeClr val="bg1"/>
                </a:solidFill>
                <a:cs typeface="Arial" charset="0"/>
              </a:rPr>
              <a:t>Machine Design and Safety Engineering</a:t>
            </a:r>
            <a:endParaRPr lang="en-GB" sz="24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4" name="Szövegdoboz 9"/>
          <p:cNvSpPr txBox="1">
            <a:spLocks noChangeArrowheads="1"/>
          </p:cNvSpPr>
          <p:nvPr/>
        </p:nvSpPr>
        <p:spPr bwMode="auto">
          <a:xfrm>
            <a:off x="936625" y="900113"/>
            <a:ext cx="817086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 lvl="3">
              <a:spcAft>
                <a:spcPts val="1200"/>
              </a:spcAft>
            </a:pPr>
            <a:r>
              <a:rPr lang="en-GB" sz="2400" b="1" dirty="0"/>
              <a:t>Research and development on ergonomics</a:t>
            </a:r>
          </a:p>
          <a:p>
            <a:pPr marL="720000" lvl="0">
              <a:lnSpc>
                <a:spcPct val="80000"/>
              </a:lnSpc>
              <a:spcAft>
                <a:spcPts val="1200"/>
              </a:spcAft>
              <a:buClr>
                <a:schemeClr val="tx1"/>
              </a:buClr>
              <a:buSzPts val="2000"/>
            </a:pPr>
            <a:r>
              <a:rPr lang="en-GB" sz="2000" b="1" dirty="0">
                <a:solidFill>
                  <a:srgbClr val="002060"/>
                </a:solidFill>
                <a:latin typeface="+mj-lt"/>
              </a:rPr>
              <a:t>Work place ergonomics</a:t>
            </a:r>
            <a:endParaRPr lang="hu-HU" sz="2000" b="1" dirty="0">
              <a:solidFill>
                <a:srgbClr val="002060"/>
              </a:solidFill>
              <a:latin typeface="+mj-lt"/>
            </a:endParaRPr>
          </a:p>
          <a:p>
            <a:pPr marL="720000" lvl="0">
              <a:lnSpc>
                <a:spcPct val="80000"/>
              </a:lnSpc>
              <a:spcAft>
                <a:spcPts val="1200"/>
              </a:spcAft>
              <a:buClr>
                <a:schemeClr val="tx1"/>
              </a:buClr>
              <a:buSzPts val="2000"/>
            </a:pPr>
            <a:r>
              <a:rPr lang="en-GB" sz="2000" b="1" dirty="0">
                <a:solidFill>
                  <a:srgbClr val="002060"/>
                </a:solidFill>
                <a:latin typeface="+mj-lt"/>
              </a:rPr>
              <a:t>Human Factors Engineering</a:t>
            </a:r>
            <a:endParaRPr lang="hu-HU" sz="2000" b="1" dirty="0">
              <a:solidFill>
                <a:srgbClr val="002060"/>
              </a:solidFill>
              <a:latin typeface="+mj-lt"/>
            </a:endParaRPr>
          </a:p>
          <a:p>
            <a:pPr marL="720000" lvl="0">
              <a:lnSpc>
                <a:spcPct val="80000"/>
              </a:lnSpc>
              <a:spcAft>
                <a:spcPts val="1200"/>
              </a:spcAft>
              <a:buClr>
                <a:schemeClr val="tx1"/>
              </a:buClr>
              <a:buSzPts val="2000"/>
            </a:pPr>
            <a:r>
              <a:rPr lang="en-GB" sz="2000" b="1" dirty="0">
                <a:solidFill>
                  <a:srgbClr val="002060"/>
                </a:solidFill>
                <a:latin typeface="+mj-lt"/>
              </a:rPr>
              <a:t>Rehabilitation Ergonomics</a:t>
            </a:r>
            <a:endParaRPr lang="hu-HU" sz="2000" b="1" dirty="0">
              <a:solidFill>
                <a:srgbClr val="002060"/>
              </a:solidFill>
              <a:latin typeface="+mj-lt"/>
            </a:endParaRPr>
          </a:p>
          <a:p>
            <a:pPr marL="720000" lvl="0">
              <a:lnSpc>
                <a:spcPct val="80000"/>
              </a:lnSpc>
              <a:spcAft>
                <a:spcPts val="600"/>
              </a:spcAft>
              <a:buClr>
                <a:schemeClr val="tx1"/>
              </a:buClr>
              <a:buSzPts val="2000"/>
            </a:pPr>
            <a:r>
              <a:rPr lang="en-GB" sz="2000" b="1" dirty="0">
                <a:solidFill>
                  <a:srgbClr val="002060"/>
                </a:solidFill>
                <a:latin typeface="+mj-lt"/>
              </a:rPr>
              <a:t>Health Promotion</a:t>
            </a:r>
            <a:endParaRPr lang="hu-HU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" name="Kép 14" descr="2011-09-13_15333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4" y="2644849"/>
            <a:ext cx="3398930" cy="366447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4099" name="Picture 10" descr="oe_cimer_szines_print_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00" name="Object 4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44" name="CorelPhotoPaint.Image.8" r:id="rId5" imgW="1801067" imgH="1920244" progId="">
                  <p:embed/>
                </p:oleObj>
              </mc:Choice>
              <mc:Fallback>
                <p:oleObj name="CorelPhotoPaint.Image.8" r:id="rId5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042988" y="1773238"/>
            <a:ext cx="8101012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 altLang="hu-HU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PhD </a:t>
            </a:r>
            <a:r>
              <a:rPr lang="hu-HU" altLang="hu-HU" sz="4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hu-HU" altLang="hu-HU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altLang="hu-HU" sz="4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</a:t>
            </a:r>
            <a:r>
              <a:rPr lang="hu-HU" altLang="hu-HU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altLang="hu-HU" sz="4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hu-HU" altLang="hu-HU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altLang="hu-HU" sz="4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PhD</a:t>
            </a:r>
            <a:r>
              <a:rPr lang="hu-HU" altLang="hu-HU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altLang="hu-HU" sz="4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School</a:t>
            </a:r>
            <a:r>
              <a:rPr lang="hu-HU" altLang="hu-HU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altLang="hu-HU" sz="4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</a:t>
            </a:r>
            <a:r>
              <a:rPr lang="hu-HU" altLang="hu-HU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altLang="hu-HU" sz="4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Safety</a:t>
            </a:r>
            <a:r>
              <a:rPr lang="hu-HU" altLang="hu-HU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hu-HU" altLang="hu-HU" sz="4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Security</a:t>
            </a:r>
            <a:r>
              <a:rPr lang="hu-HU" altLang="hu-HU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altLang="hu-HU" sz="4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Sciences</a:t>
            </a:r>
            <a:endParaRPr lang="hu-HU" altLang="hu-HU" sz="40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140734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7"/>
          <p:cNvPicPr>
            <a:picLocks noChangeArrowheads="1"/>
          </p:cNvPicPr>
          <p:nvPr/>
        </p:nvPicPr>
        <p:blipFill>
          <a:blip r:embed="rId4">
            <a:lum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7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6148" name="Picture 10" descr="oe_cimer_szines_print_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"/>
          <a:stretch>
            <a:fillRect/>
          </a:stretch>
        </p:blipFill>
        <p:spPr bwMode="auto">
          <a:xfrm>
            <a:off x="0" y="0"/>
            <a:ext cx="7921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9" name="Object 2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68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>
                <a:solidFill>
                  <a:schemeClr val="bg1"/>
                </a:solidFill>
              </a:rPr>
              <a:t>PhD program</a:t>
            </a:r>
            <a:r>
              <a:rPr lang="en-GB" altLang="hu-HU" sz="2400" b="1">
                <a:solidFill>
                  <a:schemeClr val="bg1"/>
                </a:solidFill>
              </a:rPr>
              <a:t> of the </a:t>
            </a:r>
            <a:r>
              <a:rPr lang="hu-HU" altLang="hu-HU" sz="2400" b="1">
                <a:solidFill>
                  <a:schemeClr val="bg1"/>
                </a:solidFill>
              </a:rPr>
              <a:t>Doctoral School</a:t>
            </a:r>
            <a:endParaRPr lang="en-GB" altLang="hu-HU" sz="2400" b="1">
              <a:solidFill>
                <a:schemeClr val="bg1"/>
              </a:solidFill>
            </a:endParaRPr>
          </a:p>
        </p:txBody>
      </p:sp>
      <p:sp>
        <p:nvSpPr>
          <p:cNvPr id="243720" name="Szövegdoboz 9"/>
          <p:cNvSpPr txBox="1">
            <a:spLocks noChangeArrowheads="1"/>
          </p:cNvSpPr>
          <p:nvPr/>
        </p:nvSpPr>
        <p:spPr bwMode="auto">
          <a:xfrm>
            <a:off x="827088" y="981075"/>
            <a:ext cx="817245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defRPr/>
            </a:pPr>
            <a:r>
              <a:rPr lang="en-US" altLang="hu-HU" sz="2400" b="1"/>
              <a:t>Bologna system of education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hu-HU" altLang="hu-HU" sz="2400" b="1"/>
              <a:t>1st phase: </a:t>
            </a:r>
            <a:r>
              <a:rPr lang="en-GB" altLang="hu-HU" sz="2400" b="1"/>
              <a:t>BSc</a:t>
            </a:r>
            <a:r>
              <a:rPr lang="hu-HU" altLang="hu-HU" sz="2400" b="1"/>
              <a:t>: </a:t>
            </a:r>
            <a:r>
              <a:rPr lang="en-GB" altLang="hu-HU" sz="2400" b="1">
                <a:solidFill>
                  <a:srgbClr val="002060"/>
                </a:solidFill>
              </a:rPr>
              <a:t>full-time, correspondence, </a:t>
            </a:r>
            <a:r>
              <a:rPr lang="hu-HU" altLang="hu-HU" sz="2400" b="1">
                <a:solidFill>
                  <a:srgbClr val="002060"/>
                </a:solidFill>
              </a:rPr>
              <a:t>and </a:t>
            </a:r>
            <a:r>
              <a:rPr lang="en-GB" altLang="hu-HU" sz="2400" b="1">
                <a:solidFill>
                  <a:srgbClr val="002060"/>
                </a:solidFill>
              </a:rPr>
              <a:t>part-</a:t>
            </a:r>
            <a:br>
              <a:rPr lang="hu-HU" altLang="hu-HU" sz="2400" b="1">
                <a:solidFill>
                  <a:srgbClr val="002060"/>
                </a:solidFill>
              </a:rPr>
            </a:br>
            <a:r>
              <a:rPr lang="hu-HU" altLang="hu-HU" sz="2400" b="1">
                <a:solidFill>
                  <a:srgbClr val="002060"/>
                </a:solidFill>
              </a:rPr>
              <a:t>                 </a:t>
            </a:r>
            <a:r>
              <a:rPr lang="en-GB" altLang="hu-HU" sz="2400" b="1">
                <a:solidFill>
                  <a:srgbClr val="002060"/>
                </a:solidFill>
              </a:rPr>
              <a:t>time</a:t>
            </a:r>
            <a:r>
              <a:rPr lang="hu-HU" altLang="hu-HU" sz="2400" b="1">
                <a:solidFill>
                  <a:srgbClr val="002060"/>
                </a:solidFill>
              </a:rPr>
              <a:t> </a:t>
            </a:r>
            <a:r>
              <a:rPr lang="en-GB" altLang="hu-HU" sz="2400" b="1">
                <a:solidFill>
                  <a:srgbClr val="002060"/>
                </a:solidFill>
              </a:rPr>
              <a:t>course</a:t>
            </a:r>
            <a:r>
              <a:rPr lang="hu-HU" altLang="hu-HU" sz="2400" b="1">
                <a:solidFill>
                  <a:srgbClr val="002060"/>
                </a:solidFill>
              </a:rPr>
              <a:t>;</a:t>
            </a:r>
            <a:r>
              <a:rPr lang="en-GB" altLang="hu-HU" sz="2400" b="1">
                <a:solidFill>
                  <a:srgbClr val="002060"/>
                </a:solidFill>
              </a:rPr>
              <a:t> </a:t>
            </a:r>
            <a:r>
              <a:rPr lang="en-GB" altLang="hu-HU" sz="2400" b="1"/>
              <a:t>7 semesters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hu-HU" altLang="hu-HU" sz="2400" b="1"/>
              <a:t>2nd phase: </a:t>
            </a:r>
            <a:r>
              <a:rPr lang="en-GB" altLang="hu-HU" sz="2400" b="1"/>
              <a:t>MSc</a:t>
            </a:r>
            <a:r>
              <a:rPr lang="hu-HU" altLang="hu-HU" sz="2400" b="1"/>
              <a:t>: </a:t>
            </a:r>
            <a:r>
              <a:rPr lang="en-GB" altLang="hu-HU" sz="2400" b="1">
                <a:solidFill>
                  <a:srgbClr val="002060"/>
                </a:solidFill>
              </a:rPr>
              <a:t>full-time, </a:t>
            </a:r>
            <a:r>
              <a:rPr lang="hu-HU" altLang="hu-HU" sz="2400" b="1">
                <a:solidFill>
                  <a:srgbClr val="002060"/>
                </a:solidFill>
              </a:rPr>
              <a:t>and </a:t>
            </a:r>
            <a:r>
              <a:rPr lang="en-GB" altLang="hu-HU" sz="2400" b="1">
                <a:solidFill>
                  <a:srgbClr val="002060"/>
                </a:solidFill>
              </a:rPr>
              <a:t>correspondence </a:t>
            </a:r>
            <a:br>
              <a:rPr lang="hu-HU" altLang="hu-HU" sz="2400" b="1">
                <a:solidFill>
                  <a:srgbClr val="002060"/>
                </a:solidFill>
              </a:rPr>
            </a:br>
            <a:r>
              <a:rPr lang="hu-HU" altLang="hu-HU" sz="2400" b="1">
                <a:solidFill>
                  <a:srgbClr val="002060"/>
                </a:solidFill>
              </a:rPr>
              <a:t>                 </a:t>
            </a:r>
            <a:r>
              <a:rPr lang="en-GB" altLang="hu-HU" sz="2400" b="1">
                <a:solidFill>
                  <a:srgbClr val="002060"/>
                </a:solidFill>
              </a:rPr>
              <a:t>course</a:t>
            </a:r>
            <a:r>
              <a:rPr lang="hu-HU" altLang="hu-HU" sz="2400" b="1"/>
              <a:t>; </a:t>
            </a:r>
            <a:r>
              <a:rPr lang="en-GB" altLang="hu-HU" sz="2400" b="1"/>
              <a:t>4 semesters</a:t>
            </a:r>
            <a:endParaRPr lang="hu-HU" altLang="hu-HU" sz="2400" b="1"/>
          </a:p>
          <a:p>
            <a:pPr eaLnBrk="1" hangingPunct="1">
              <a:spcBef>
                <a:spcPts val="600"/>
              </a:spcBef>
              <a:defRPr/>
            </a:pPr>
            <a:endParaRPr lang="en-GB" altLang="hu-HU" sz="2400" b="1"/>
          </a:p>
          <a:p>
            <a:pPr eaLnBrk="1" hangingPunct="1">
              <a:spcBef>
                <a:spcPts val="1200"/>
              </a:spcBef>
              <a:defRPr/>
            </a:pPr>
            <a:r>
              <a:rPr lang="hu-HU" alt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hu-HU" altLang="hu-HU" sz="2800" b="1" baseline="300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rd</a:t>
            </a:r>
            <a:r>
              <a:rPr lang="hu-HU" alt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phase: </a:t>
            </a:r>
            <a:r>
              <a:rPr lang="en-GB" alt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PhD</a:t>
            </a:r>
            <a:r>
              <a:rPr lang="hu-HU" alt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program - </a:t>
            </a:r>
            <a:r>
              <a:rPr lang="en-GB" alt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full-time</a:t>
            </a:r>
            <a:r>
              <a:rPr lang="hu-HU" alt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or </a:t>
            </a:r>
            <a:br>
              <a:rPr lang="hu-HU" alt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alt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correspondence </a:t>
            </a:r>
            <a:r>
              <a:rPr lang="hu-HU" alt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en-GB" alt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ourse</a:t>
            </a:r>
            <a:r>
              <a:rPr lang="hu-HU" alt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; 6</a:t>
            </a:r>
            <a:r>
              <a:rPr lang="en-GB" alt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semesters</a:t>
            </a:r>
            <a:r>
              <a:rPr lang="hu-HU" altLang="hu-HU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(3 years)</a:t>
            </a:r>
          </a:p>
        </p:txBody>
      </p:sp>
    </p:spTree>
    <p:extLst>
      <p:ext uri="{BB962C8B-B14F-4D97-AF65-F5344CB8AC3E}">
        <p14:creationId xmlns:p14="http://schemas.microsoft.com/office/powerpoint/2010/main" val="356288138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7"/>
          <p:cNvPicPr>
            <a:picLocks noChangeArrowheads="1"/>
          </p:cNvPicPr>
          <p:nvPr/>
        </p:nvPicPr>
        <p:blipFill>
          <a:blip r:embed="rId4">
            <a:lum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5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8196" name="Picture 10" descr="oe_cimer_szines_print_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97" name="Object 4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92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Szövegdoboz 9"/>
          <p:cNvSpPr txBox="1">
            <a:spLocks noChangeArrowheads="1"/>
          </p:cNvSpPr>
          <p:nvPr/>
        </p:nvSpPr>
        <p:spPr bwMode="auto">
          <a:xfrm>
            <a:off x="973138" y="908050"/>
            <a:ext cx="8170862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952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indent="-287338">
              <a:tabLst>
                <a:tab pos="952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96950" indent="-287338">
              <a:tabLst>
                <a:tab pos="952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952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952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>
              <a:defRPr/>
            </a:pPr>
            <a:r>
              <a:rPr lang="hu-HU" altLang="hu-HU" sz="2800" b="1" dirty="0"/>
              <a:t>T</a:t>
            </a:r>
            <a:r>
              <a:rPr lang="en-US" altLang="hu-HU" sz="2800" b="1" dirty="0" err="1"/>
              <a:t>hree</a:t>
            </a:r>
            <a:r>
              <a:rPr lang="en-US" altLang="hu-HU" sz="2800" b="1" dirty="0"/>
              <a:t> doctoral programs</a:t>
            </a:r>
            <a:endParaRPr lang="hu-HU" altLang="hu-HU" sz="2800" b="1" dirty="0"/>
          </a:p>
          <a:p>
            <a:pPr lvl="1" eaLnBrk="1" hangingPunct="1">
              <a:defRPr/>
            </a:pPr>
            <a:endParaRPr lang="en-US" altLang="hu-HU" sz="2800" b="1" dirty="0"/>
          </a:p>
          <a:p>
            <a:pPr marL="252412" lvl="1" indent="0" eaLnBrk="1" hangingPunct="1">
              <a:defRPr/>
            </a:pPr>
            <a:r>
              <a:rPr lang="hu-HU" altLang="hu-HU" sz="2800" b="1" dirty="0"/>
              <a:t>- </a:t>
            </a:r>
            <a:r>
              <a:rPr lang="en-US" altLang="hu-HU" sz="2800" b="1" dirty="0"/>
              <a:t>Doctoral School of Applied Informatics and </a:t>
            </a:r>
            <a:br>
              <a:rPr lang="hu-HU" altLang="hu-HU" sz="2800" b="1" dirty="0"/>
            </a:br>
            <a:r>
              <a:rPr lang="hu-HU" altLang="hu-HU" sz="2800" b="1" dirty="0"/>
              <a:t>     </a:t>
            </a:r>
            <a:r>
              <a:rPr lang="en-US" altLang="hu-HU" sz="2800" b="1" dirty="0"/>
              <a:t>Applied Mathematics</a:t>
            </a:r>
            <a:r>
              <a:rPr lang="hu-HU" altLang="hu-HU" sz="2800" b="1" dirty="0"/>
              <a:t> </a:t>
            </a:r>
          </a:p>
          <a:p>
            <a:pPr lvl="1" eaLnBrk="1" hangingPunct="1">
              <a:defRPr/>
            </a:pPr>
            <a:r>
              <a:rPr lang="hu-HU" altLang="hu-HU" sz="2800" b="1" dirty="0"/>
              <a:t>- </a:t>
            </a:r>
            <a:r>
              <a:rPr lang="en-US" altLang="hu-HU" sz="2800" b="1" dirty="0"/>
              <a:t>Doctoral School of Material Sciences and </a:t>
            </a:r>
            <a:br>
              <a:rPr lang="hu-HU" altLang="hu-HU" sz="2800" b="1" dirty="0"/>
            </a:br>
            <a:r>
              <a:rPr lang="hu-HU" altLang="hu-HU" sz="2800" b="1" dirty="0"/>
              <a:t>     T</a:t>
            </a:r>
            <a:r>
              <a:rPr lang="en-US" altLang="hu-HU" sz="2800" b="1" dirty="0" err="1"/>
              <a:t>echnologies</a:t>
            </a:r>
            <a:r>
              <a:rPr lang="en-US" altLang="hu-HU" sz="2800" b="1" dirty="0"/>
              <a:t> </a:t>
            </a:r>
          </a:p>
          <a:p>
            <a:pPr lvl="1" eaLnBrk="1" hangingPunct="1">
              <a:defRPr/>
            </a:pPr>
            <a:r>
              <a:rPr lang="hu-HU" alt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en-US" alt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Doctoral School of Safety and Security </a:t>
            </a:r>
            <a:br>
              <a:rPr lang="hu-HU" alt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alt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altLang="hu-HU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Sciences.</a:t>
            </a:r>
            <a:r>
              <a:rPr lang="en-US" altLang="hu-HU" sz="2800" dirty="0"/>
              <a:t> </a:t>
            </a:r>
            <a:endParaRPr lang="hu-HU" altLang="hu-HU" sz="2800" dirty="0"/>
          </a:p>
        </p:txBody>
      </p:sp>
      <p:pic>
        <p:nvPicPr>
          <p:cNvPr id="8199" name="Picture 2" descr="öszeszerelé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" r="8450" b="7515"/>
          <a:stretch>
            <a:fillRect/>
          </a:stretch>
        </p:blipFill>
        <p:spPr bwMode="auto">
          <a:xfrm>
            <a:off x="5867400" y="4581525"/>
            <a:ext cx="2971800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hu-HU" altLang="hu-HU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Doctoral Schools of University</a:t>
            </a:r>
            <a:endParaRPr lang="en-GB" altLang="hu-HU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201" name="Picture 17" descr="Kép 0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0"/>
          <a:stretch>
            <a:fillRect/>
          </a:stretch>
        </p:blipFill>
        <p:spPr bwMode="auto">
          <a:xfrm>
            <a:off x="1619250" y="4581525"/>
            <a:ext cx="36337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12780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7"/>
          <p:cNvPicPr>
            <a:picLocks noChangeArrowheads="1"/>
          </p:cNvPicPr>
          <p:nvPr/>
        </p:nvPicPr>
        <p:blipFill>
          <a:blip r:embed="rId4">
            <a:lum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4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0244" name="Picture 10" descr="oe_cimer_szines_print_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5" name="Object 2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16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hu-HU" altLang="hu-HU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nl-BE" altLang="hu-HU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University Regulations for PhD Education</a:t>
            </a:r>
            <a:r>
              <a:rPr lang="hu-HU" altLang="hu-HU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altLang="hu-HU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47" name="Text Box 17"/>
          <p:cNvSpPr txBox="1">
            <a:spLocks noChangeArrowheads="1"/>
          </p:cNvSpPr>
          <p:nvPr/>
        </p:nvSpPr>
        <p:spPr bwMode="auto">
          <a:xfrm>
            <a:off x="900113" y="1052513"/>
            <a:ext cx="8243887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hu-HU" sz="2800" b="1" dirty="0"/>
              <a:t>Regulations, processes</a:t>
            </a:r>
            <a:r>
              <a:rPr lang="hu-HU" altLang="hu-HU" sz="2800" b="1" dirty="0"/>
              <a:t>: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800" b="1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 sz="2400" dirty="0"/>
              <a:t> </a:t>
            </a:r>
            <a:r>
              <a:rPr lang="nl-BE" altLang="hu-HU" sz="2400" b="1" dirty="0"/>
              <a:t>MSc degree</a:t>
            </a:r>
            <a:r>
              <a:rPr lang="hu-HU" altLang="hu-HU" sz="2400" b="1" dirty="0"/>
              <a:t>,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 sz="2400" dirty="0"/>
              <a:t> </a:t>
            </a:r>
            <a:r>
              <a:rPr lang="hu-HU" altLang="hu-HU" sz="2400" b="1" dirty="0" err="1"/>
              <a:t>courses</a:t>
            </a:r>
            <a:r>
              <a:rPr lang="hu-HU" altLang="hu-HU" sz="2400" b="1" dirty="0"/>
              <a:t>,</a:t>
            </a:r>
            <a:r>
              <a:rPr lang="hu-HU" altLang="hu-HU" sz="2400" dirty="0"/>
              <a:t> </a:t>
            </a:r>
            <a:r>
              <a:rPr lang="nl-BE" altLang="hu-HU" sz="2400" b="1" dirty="0"/>
              <a:t>research, publish papers</a:t>
            </a:r>
            <a:endParaRPr lang="hu-HU" altLang="hu-HU" sz="2400" b="1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 sz="2400" b="1" dirty="0"/>
              <a:t> </a:t>
            </a:r>
            <a:r>
              <a:rPr lang="hu-HU" altLang="hu-HU" sz="2400" b="1" dirty="0" err="1"/>
              <a:t>admission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exam</a:t>
            </a:r>
            <a:endParaRPr lang="hu-HU" altLang="hu-HU" sz="2400" b="1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 sz="2400" b="1" dirty="0"/>
              <a:t> </a:t>
            </a:r>
            <a:r>
              <a:rPr lang="nl-BE" altLang="hu-HU" sz="2400" b="1" dirty="0"/>
              <a:t>PhD education </a:t>
            </a:r>
            <a:r>
              <a:rPr lang="en-GB" altLang="hu-HU" sz="2400" b="1" dirty="0"/>
              <a:t>for</a:t>
            </a:r>
            <a:r>
              <a:rPr lang="nl-BE" altLang="hu-HU" sz="2400" b="1" dirty="0"/>
              <a:t> 3 years </a:t>
            </a:r>
            <a:r>
              <a:rPr lang="hu-HU" altLang="hu-HU" sz="2400" b="1" dirty="0"/>
              <a:t>- </a:t>
            </a:r>
            <a:r>
              <a:rPr lang="nl-BE" altLang="hu-HU" sz="2400" b="1" dirty="0"/>
              <a:t>180 credits</a:t>
            </a:r>
            <a:r>
              <a:rPr lang="hu-HU" altLang="hu-HU" sz="2400" b="1" dirty="0"/>
              <a:t> - </a:t>
            </a:r>
            <a:r>
              <a:rPr lang="nl-BE" altLang="hu-HU" sz="2400" b="1" dirty="0"/>
              <a:t>absolutorium</a:t>
            </a:r>
            <a:endParaRPr lang="hu-HU" altLang="hu-HU" sz="2400" b="1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 sz="2400" b="1" dirty="0"/>
              <a:t> </a:t>
            </a:r>
            <a:r>
              <a:rPr lang="nl-BE" altLang="hu-HU" sz="2400" b="1" dirty="0"/>
              <a:t>PhD thesis</a:t>
            </a:r>
            <a:r>
              <a:rPr lang="hu-HU" altLang="hu-HU" sz="2400" b="1" dirty="0"/>
              <a:t>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 sz="2400" b="1" dirty="0"/>
              <a:t> </a:t>
            </a:r>
            <a:r>
              <a:rPr lang="nl-BE" altLang="hu-HU" sz="2400" b="1" dirty="0"/>
              <a:t>final PhD defense</a:t>
            </a:r>
            <a:endParaRPr lang="hu-HU" altLang="hu-HU" sz="2400" b="1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hu-HU" altLang="hu-HU" sz="2400" b="1" dirty="0"/>
              <a:t> </a:t>
            </a:r>
            <a:r>
              <a:rPr lang="nl-BE" altLang="hu-HU" sz="2400" b="1" dirty="0"/>
              <a:t>Doctoral Council of the University </a:t>
            </a:r>
            <a:endParaRPr lang="hu-HU" alt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51276868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7"/>
          <p:cNvPicPr>
            <a:picLocks noChangeArrowheads="1"/>
          </p:cNvPicPr>
          <p:nvPr/>
        </p:nvPicPr>
        <p:blipFill>
          <a:blip r:embed="rId4">
            <a:lum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1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2292" name="Picture 10" descr="oe_cimer_szines_print_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3" name="Object 4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40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5" name="Picture 5" descr="AXICONT telephelyén a robotok 0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28775"/>
            <a:ext cx="324008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7" descr="AXICONT telephelyén a robotok 0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6" t="25769" r="2942"/>
          <a:stretch>
            <a:fillRect/>
          </a:stretch>
        </p:blipFill>
        <p:spPr bwMode="auto">
          <a:xfrm>
            <a:off x="5508625" y="2205038"/>
            <a:ext cx="30257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r>
              <a:rPr lang="en-GB" altLang="ja-JP" sz="2400" b="1" dirty="0">
                <a:solidFill>
                  <a:schemeClr val="bg1"/>
                </a:solidFill>
              </a:rPr>
              <a:t>Visual module in a robot system</a:t>
            </a:r>
            <a:endParaRPr lang="en-GB" alt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0097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7"/>
          <p:cNvPicPr>
            <a:picLocks noChangeArrowheads="1"/>
          </p:cNvPicPr>
          <p:nvPr/>
        </p:nvPicPr>
        <p:blipFill>
          <a:blip r:embed="rId4">
            <a:lum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4340" name="Picture 10" descr="oe_cimer_szines_print_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41" name="Object 4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64" name="CorelPhotoPaint.Image.8" r:id="rId6" imgW="1801067" imgH="1920244" progId="">
                  <p:embed/>
                </p:oleObj>
              </mc:Choice>
              <mc:Fallback>
                <p:oleObj name="CorelPhotoPaint.Image.8" r:id="rId6" imgW="1801067" imgH="192024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Szövegdoboz 9"/>
          <p:cNvSpPr txBox="1">
            <a:spLocks noChangeArrowheads="1"/>
          </p:cNvSpPr>
          <p:nvPr/>
        </p:nvSpPr>
        <p:spPr bwMode="auto">
          <a:xfrm>
            <a:off x="908050" y="82203"/>
            <a:ext cx="8170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 lvl="3">
              <a:spcAft>
                <a:spcPts val="120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  <a:cs typeface="+mn-cs"/>
              </a:rPr>
              <a:t>Safety and security devices</a:t>
            </a:r>
            <a:r>
              <a:rPr lang="hu-HU" sz="2400" b="1" dirty="0">
                <a:solidFill>
                  <a:schemeClr val="bg1"/>
                </a:solidFill>
                <a:latin typeface="Arial" charset="0"/>
                <a:cs typeface="+mn-cs"/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Biometric identification</a:t>
            </a:r>
          </a:p>
        </p:txBody>
      </p:sp>
      <p:pic>
        <p:nvPicPr>
          <p:cNvPr id="14343" name="Kép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492375"/>
            <a:ext cx="2808287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Kép 2" descr="Bioscrypt használat közb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0" y="3716338"/>
            <a:ext cx="20542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Kép 3" descr="Készülék elölnéze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365625"/>
            <a:ext cx="1557337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Kép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149725"/>
            <a:ext cx="172561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Kép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052513"/>
            <a:ext cx="3308350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Kép 6" descr="3D felvevő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644900"/>
            <a:ext cx="2097087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6868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7"/>
          <p:cNvPicPr>
            <a:picLocks noChangeArrowheads="1"/>
          </p:cNvPicPr>
          <p:nvPr/>
        </p:nvPicPr>
        <p:blipFill>
          <a:blip r:embed="rId5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2055" name="Picture 10" descr="oe_cimer_szines_print_res"/>
          <p:cNvPicPr>
            <a:picLocks noChangeAspect="1" noChangeArrowheads="1"/>
          </p:cNvPicPr>
          <p:nvPr/>
        </p:nvPicPr>
        <p:blipFill>
          <a:blip r:embed="rId6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26" name="CorelPhotoPaint.Image.8" r:id="rId7" imgW="1801067" imgH="1920244" progId="">
                  <p:embed/>
                </p:oleObj>
              </mc:Choice>
              <mc:Fallback>
                <p:oleObj name="CorelPhotoPaint.Image.8" r:id="rId7" imgW="1801067" imgH="1920244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9" cstate="print"/>
          <a:srcRect t="1524" r="1938" b="1524"/>
          <a:stretch>
            <a:fillRect/>
          </a:stretch>
        </p:blipFill>
        <p:spPr>
          <a:xfrm>
            <a:off x="1691680" y="2348880"/>
            <a:ext cx="1977627" cy="2586617"/>
          </a:xfrm>
          <a:prstGeom prst="rect">
            <a:avLst/>
          </a:prstGeom>
          <a:ln>
            <a:noFill/>
          </a:ln>
        </p:spPr>
      </p:pic>
      <p:sp>
        <p:nvSpPr>
          <p:cNvPr id="13" name="Szövegdoboz 5"/>
          <p:cNvSpPr txBox="1">
            <a:spLocks noChangeArrowheads="1"/>
          </p:cNvSpPr>
          <p:nvPr/>
        </p:nvSpPr>
        <p:spPr bwMode="auto">
          <a:xfrm>
            <a:off x="1691680" y="836712"/>
            <a:ext cx="6696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ct val="20000"/>
              </a:spcAft>
            </a:pPr>
            <a:r>
              <a:rPr lang="en-US" sz="2400" b="1" kern="0" dirty="0">
                <a:solidFill>
                  <a:srgbClr val="002060"/>
                </a:solidFill>
              </a:rPr>
              <a:t>Did you know that </a:t>
            </a:r>
            <a:r>
              <a:rPr lang="en-US" sz="2400" b="1" dirty="0"/>
              <a:t>Chief Designer of</a:t>
            </a:r>
            <a:r>
              <a:rPr lang="hu-HU" sz="2400" b="1" dirty="0"/>
              <a:t> </a:t>
            </a:r>
            <a:r>
              <a:rPr lang="en-US" sz="2400" b="1" dirty="0"/>
              <a:t>Ford Model</a:t>
            </a:r>
            <a:r>
              <a:rPr lang="hu-HU" sz="2400" b="1" dirty="0"/>
              <a:t> T</a:t>
            </a:r>
            <a:r>
              <a:rPr lang="en-US" sz="2400" b="1" dirty="0"/>
              <a:t> </a:t>
            </a:r>
            <a:r>
              <a:rPr lang="en-GB" sz="2400" b="1" dirty="0">
                <a:solidFill>
                  <a:srgbClr val="002060"/>
                </a:solidFill>
              </a:rPr>
              <a:t>was</a:t>
            </a:r>
            <a:r>
              <a:rPr lang="hu-HU" sz="2400" b="1" dirty="0"/>
              <a:t> </a:t>
            </a:r>
            <a:r>
              <a:rPr lang="en-GB" sz="2400" b="1" dirty="0">
                <a:solidFill>
                  <a:srgbClr val="002060"/>
                </a:solidFill>
              </a:rPr>
              <a:t>the most famous alumnus of our Faculty</a:t>
            </a:r>
            <a:r>
              <a:rPr lang="hu-HU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/>
              <a:t>József GALAMB</a:t>
            </a:r>
            <a:r>
              <a:rPr lang="hu-HU" sz="2400" b="1" dirty="0"/>
              <a:t>?</a:t>
            </a:r>
            <a:endParaRPr lang="en-US" b="1" dirty="0"/>
          </a:p>
        </p:txBody>
      </p:sp>
      <p:pic>
        <p:nvPicPr>
          <p:cNvPr id="14" name="Picture 4" descr="emleksz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1988840"/>
            <a:ext cx="3216275" cy="45862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60000" lvl="1">
              <a:spcAft>
                <a:spcPts val="600"/>
              </a:spcAft>
              <a:tabLst>
                <a:tab pos="952500" algn="l"/>
              </a:tabLst>
            </a:pPr>
            <a:r>
              <a:rPr lang="en-GB" sz="2400" b="1" dirty="0">
                <a:solidFill>
                  <a:schemeClr val="bg1"/>
                </a:solidFill>
                <a:cs typeface="Arial" charset="0"/>
              </a:rPr>
              <a:t>Traditions and modern developments since 1879   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7"/>
          <p:cNvPicPr>
            <a:picLocks noChangeArrowheads="1"/>
          </p:cNvPicPr>
          <p:nvPr/>
        </p:nvPicPr>
        <p:blipFill>
          <a:blip r:embed="rId5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2055" name="Picture 10" descr="oe_cimer_szines_print_res"/>
          <p:cNvPicPr>
            <a:picLocks noChangeAspect="1" noChangeArrowheads="1"/>
          </p:cNvPicPr>
          <p:nvPr/>
        </p:nvPicPr>
        <p:blipFill>
          <a:blip r:embed="rId6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2" name="CorelPhotoPaint.Image.8" r:id="rId7" imgW="1801067" imgH="1920244" progId="">
                  <p:embed/>
                </p:oleObj>
              </mc:Choice>
              <mc:Fallback>
                <p:oleObj name="CorelPhotoPaint.Image.8" r:id="rId7" imgW="1801067" imgH="1920244" progId="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60000" lvl="1">
              <a:spcAft>
                <a:spcPts val="600"/>
              </a:spcAft>
              <a:tabLst>
                <a:tab pos="952500" algn="l"/>
              </a:tabLst>
            </a:pPr>
            <a:r>
              <a:rPr lang="en-GB" sz="2400" b="1" dirty="0">
                <a:solidFill>
                  <a:schemeClr val="bg1"/>
                </a:solidFill>
                <a:cs typeface="Arial" charset="0"/>
              </a:rPr>
              <a:t>Traditions and modern developments since 1879  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2780928"/>
            <a:ext cx="3096000" cy="385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878088"/>
            <a:ext cx="3600450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reccs20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678359"/>
            <a:ext cx="3598863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>
            <a:spLocks noChangeArrowheads="1"/>
          </p:cNvSpPr>
          <p:nvPr/>
        </p:nvSpPr>
        <p:spPr bwMode="auto">
          <a:xfrm>
            <a:off x="827088" y="908050"/>
            <a:ext cx="58620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/>
              <a:t>Spaghetti Bridge</a:t>
            </a:r>
            <a:r>
              <a:rPr lang="hu-HU" sz="2400" b="1" dirty="0"/>
              <a:t> Building</a:t>
            </a:r>
            <a:endParaRPr lang="en-US" sz="2400" b="1" dirty="0"/>
          </a:p>
          <a:p>
            <a:pPr marL="180000">
              <a:defRPr/>
            </a:pPr>
            <a:r>
              <a:rPr lang="en-US" sz="2400" b="1" dirty="0"/>
              <a:t>World records </a:t>
            </a:r>
            <a:r>
              <a:rPr lang="hu-HU" sz="2400" b="1" dirty="0"/>
              <a:t>(</a:t>
            </a:r>
            <a:r>
              <a:rPr lang="en-US" sz="2400" b="1" dirty="0">
                <a:solidFill>
                  <a:srgbClr val="002060"/>
                </a:solidFill>
              </a:rPr>
              <a:t>held by our students</a:t>
            </a:r>
            <a:r>
              <a:rPr lang="hu-HU" sz="2400" b="1" dirty="0">
                <a:solidFill>
                  <a:srgbClr val="002060"/>
                </a:solidFill>
              </a:rPr>
              <a:t>)</a:t>
            </a:r>
            <a:r>
              <a:rPr lang="en-US" sz="2400" b="1" dirty="0">
                <a:solidFill>
                  <a:srgbClr val="002060"/>
                </a:solidFill>
              </a:rPr>
              <a:t>:</a:t>
            </a:r>
          </a:p>
          <a:p>
            <a:pPr marL="360000">
              <a:defRPr/>
            </a:pPr>
            <a:r>
              <a:rPr lang="en-US" sz="2400" b="1" dirty="0">
                <a:solidFill>
                  <a:srgbClr val="002060"/>
                </a:solidFill>
              </a:rPr>
              <a:t>bridge: 570</a:t>
            </a:r>
            <a:r>
              <a:rPr lang="hu-HU" sz="2400" b="1" dirty="0">
                <a:solidFill>
                  <a:srgbClr val="002060"/>
                </a:solidFill>
              </a:rPr>
              <a:t>,</a:t>
            </a:r>
            <a:r>
              <a:rPr lang="en-US" sz="2400" b="1" dirty="0">
                <a:solidFill>
                  <a:srgbClr val="002060"/>
                </a:solidFill>
              </a:rPr>
              <a:t>3 </a:t>
            </a:r>
            <a:r>
              <a:rPr lang="hu-HU" sz="2400" b="1" dirty="0">
                <a:solidFill>
                  <a:srgbClr val="002060"/>
                </a:solidFill>
              </a:rPr>
              <a:t>kg</a:t>
            </a:r>
            <a:endParaRPr lang="en-US" sz="2400" b="1" dirty="0">
              <a:solidFill>
                <a:srgbClr val="002060"/>
              </a:solidFill>
            </a:endParaRPr>
          </a:p>
          <a:p>
            <a:pPr marL="360000">
              <a:defRPr/>
            </a:pPr>
            <a:r>
              <a:rPr lang="en-US" sz="2400" b="1" dirty="0">
                <a:solidFill>
                  <a:srgbClr val="002060"/>
                </a:solidFill>
              </a:rPr>
              <a:t>support: 611</a:t>
            </a:r>
            <a:r>
              <a:rPr lang="hu-HU" sz="2400" b="1" dirty="0">
                <a:solidFill>
                  <a:srgbClr val="002060"/>
                </a:solidFill>
              </a:rPr>
              <a:t>,</a:t>
            </a:r>
            <a:r>
              <a:rPr lang="en-US" sz="2400" b="1" dirty="0">
                <a:solidFill>
                  <a:srgbClr val="002060"/>
                </a:solidFill>
              </a:rPr>
              <a:t>8 </a:t>
            </a:r>
            <a:r>
              <a:rPr lang="hu-HU" sz="2400" b="1" dirty="0">
                <a:solidFill>
                  <a:srgbClr val="002060"/>
                </a:solidFill>
              </a:rPr>
              <a:t>kg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7470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7"/>
          <p:cNvPicPr>
            <a:picLocks noChangeArrowheads="1"/>
          </p:cNvPicPr>
          <p:nvPr/>
        </p:nvPicPr>
        <p:blipFill>
          <a:blip r:embed="rId5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2055" name="Picture 10" descr="oe_cimer_szines_print_res"/>
          <p:cNvPicPr>
            <a:picLocks noChangeAspect="1" noChangeArrowheads="1"/>
          </p:cNvPicPr>
          <p:nvPr/>
        </p:nvPicPr>
        <p:blipFill>
          <a:blip r:embed="rId6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96" name="CorelPhotoPaint.Image.8" r:id="rId7" imgW="1801067" imgH="1920244" progId="">
                  <p:embed/>
                </p:oleObj>
              </mc:Choice>
              <mc:Fallback>
                <p:oleObj name="CorelPhotoPaint.Image.8" r:id="rId7" imgW="1801067" imgH="1920244" progId="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60000" lvl="1">
              <a:spcAft>
                <a:spcPts val="600"/>
              </a:spcAft>
              <a:tabLst>
                <a:tab pos="952500" algn="l"/>
              </a:tabLst>
            </a:pPr>
            <a:r>
              <a:rPr lang="en-GB" sz="2400" b="1" dirty="0">
                <a:solidFill>
                  <a:schemeClr val="bg1"/>
                </a:solidFill>
                <a:cs typeface="Arial" charset="0"/>
              </a:rPr>
              <a:t>Traditions and modern developments since 1879   </a:t>
            </a:r>
          </a:p>
        </p:txBody>
      </p:sp>
      <p:sp>
        <p:nvSpPr>
          <p:cNvPr id="12" name="Szövegdoboz 7"/>
          <p:cNvSpPr txBox="1">
            <a:spLocks noChangeArrowheads="1"/>
          </p:cNvSpPr>
          <p:nvPr/>
        </p:nvSpPr>
        <p:spPr bwMode="auto">
          <a:xfrm>
            <a:off x="4356100" y="3813175"/>
            <a:ext cx="46799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/>
              <a:t>Car for Shell Eco-marathon</a:t>
            </a:r>
            <a:endParaRPr lang="hu-HU" sz="2400" b="1" dirty="0"/>
          </a:p>
          <a:p>
            <a:pPr algn="ctr">
              <a:defRPr/>
            </a:pPr>
            <a:r>
              <a:rPr lang="hu-HU" sz="2400" b="1" dirty="0">
                <a:solidFill>
                  <a:srgbClr val="002060"/>
                </a:solidFill>
                <a:latin typeface="+mn-lt"/>
              </a:rPr>
              <a:t>2015: </a:t>
            </a:r>
            <a:r>
              <a:rPr lang="hu-HU" sz="24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565.5 km/l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engine of a Honda lawnmower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3" name="Picture 3" descr="HPIM298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60800"/>
            <a:ext cx="36004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Sikeres szereplés a Bosch járműépítési versenyei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360045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KIS_405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t="31128" r="8430"/>
          <a:stretch>
            <a:fillRect/>
          </a:stretch>
        </p:blipFill>
        <p:spPr bwMode="auto">
          <a:xfrm>
            <a:off x="4716463" y="1844675"/>
            <a:ext cx="395922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zövegdoboz 9"/>
          <p:cNvSpPr txBox="1">
            <a:spLocks noChangeArrowheads="1"/>
          </p:cNvSpPr>
          <p:nvPr/>
        </p:nvSpPr>
        <p:spPr bwMode="auto">
          <a:xfrm>
            <a:off x="1135063" y="3716338"/>
            <a:ext cx="3005137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hu-HU" sz="2400" b="1"/>
              <a:t>Rexroth Pneumobil</a:t>
            </a:r>
          </a:p>
        </p:txBody>
      </p:sp>
    </p:spTree>
    <p:extLst>
      <p:ext uri="{BB962C8B-B14F-4D97-AF65-F5344CB8AC3E}">
        <p14:creationId xmlns:p14="http://schemas.microsoft.com/office/powerpoint/2010/main" val="27985539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7"/>
          <p:cNvPicPr>
            <a:picLocks noChangeArrowheads="1"/>
          </p:cNvPicPr>
          <p:nvPr/>
        </p:nvPicPr>
        <p:blipFill>
          <a:blip r:embed="rId5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cap="all" dirty="0">
                <a:solidFill>
                  <a:schemeClr val="bg1"/>
                </a:solidFill>
                <a:latin typeface="+mj-lt"/>
              </a:rPr>
              <a:t>E</a:t>
            </a:r>
            <a:r>
              <a:rPr lang="en-GB" sz="2400" b="1" dirty="0">
                <a:solidFill>
                  <a:schemeClr val="bg1"/>
                </a:solidFill>
                <a:latin typeface="+mj-lt"/>
              </a:rPr>
              <a:t>ducational </a:t>
            </a:r>
            <a:r>
              <a:rPr lang="hu-HU" sz="2400" b="1" dirty="0">
                <a:solidFill>
                  <a:schemeClr val="bg1"/>
                </a:solidFill>
                <a:latin typeface="+mj-lt"/>
              </a:rPr>
              <a:t>program</a:t>
            </a:r>
            <a:r>
              <a:rPr lang="en-GB" sz="2400" b="1" dirty="0">
                <a:solidFill>
                  <a:schemeClr val="bg1"/>
                </a:solidFill>
                <a:latin typeface="+mj-lt"/>
              </a:rPr>
              <a:t>s of the Faculty</a:t>
            </a:r>
            <a:endParaRPr lang="en-GB" sz="2400" b="1" cap="all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5" name="Picture 10" descr="oe_cimer_szines_print_res"/>
          <p:cNvPicPr>
            <a:picLocks noChangeAspect="1" noChangeArrowheads="1"/>
          </p:cNvPicPr>
          <p:nvPr/>
        </p:nvPicPr>
        <p:blipFill>
          <a:blip r:embed="rId6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4" name="CorelPhotoPaint.Image.8" r:id="rId7" imgW="1801067" imgH="1920244" progId="">
                  <p:embed/>
                </p:oleObj>
              </mc:Choice>
              <mc:Fallback>
                <p:oleObj name="CorelPhotoPaint.Image.8" r:id="rId7" imgW="1801067" imgH="1920244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Szövegdoboz 9"/>
          <p:cNvSpPr txBox="1">
            <a:spLocks noChangeArrowheads="1"/>
          </p:cNvSpPr>
          <p:nvPr/>
        </p:nvSpPr>
        <p:spPr bwMode="auto">
          <a:xfrm>
            <a:off x="936625" y="900113"/>
            <a:ext cx="8170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 lvl="1">
              <a:spcAft>
                <a:spcPts val="600"/>
              </a:spcAft>
              <a:tabLst>
                <a:tab pos="952500" algn="l"/>
              </a:tabLst>
            </a:pPr>
            <a:r>
              <a:rPr lang="en-GB" sz="2400" b="1" dirty="0">
                <a:cs typeface="Arial" charset="0"/>
              </a:rPr>
              <a:t>Practice oriented education</a:t>
            </a:r>
          </a:p>
        </p:txBody>
      </p:sp>
      <p:pic>
        <p:nvPicPr>
          <p:cNvPr id="98307" name="Picture 14" descr="DSCN0819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 l="9502" t="22092"/>
          <a:stretch>
            <a:fillRect/>
          </a:stretch>
        </p:blipFill>
        <p:spPr bwMode="auto">
          <a:xfrm>
            <a:off x="1043608" y="1556792"/>
            <a:ext cx="27368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16" descr="P8310004"/>
          <p:cNvPicPr>
            <a:picLocks noChangeAspect="1" noChangeArrowheads="1"/>
          </p:cNvPicPr>
          <p:nvPr/>
        </p:nvPicPr>
        <p:blipFill>
          <a:blip r:embed="rId10" cstate="print"/>
          <a:srcRect t="8565" b="11461"/>
          <a:stretch>
            <a:fillRect/>
          </a:stretch>
        </p:blipFill>
        <p:spPr bwMode="auto">
          <a:xfrm>
            <a:off x="1043608" y="4581128"/>
            <a:ext cx="2376487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15" descr="DSCN5759_á"/>
          <p:cNvPicPr>
            <a:picLocks noChangeAspect="1" noChangeArrowheads="1"/>
          </p:cNvPicPr>
          <p:nvPr/>
        </p:nvPicPr>
        <p:blipFill>
          <a:blip r:embed="rId11" cstate="print">
            <a:lum bright="10000"/>
          </a:blip>
          <a:srcRect/>
          <a:stretch>
            <a:fillRect/>
          </a:stretch>
        </p:blipFill>
        <p:spPr bwMode="auto">
          <a:xfrm>
            <a:off x="5364088" y="4365104"/>
            <a:ext cx="360045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18" descr="FOTA_labormérés"/>
          <p:cNvPicPr>
            <a:picLocks noChangeAspect="1" noChangeArrowheads="1"/>
          </p:cNvPicPr>
          <p:nvPr/>
        </p:nvPicPr>
        <p:blipFill>
          <a:blip r:embed="rId12" cstate="print">
            <a:lum bright="20000"/>
          </a:blip>
          <a:srcRect l="-165" t="16403" r="12859" b="29842"/>
          <a:stretch>
            <a:fillRect/>
          </a:stretch>
        </p:blipFill>
        <p:spPr bwMode="auto">
          <a:xfrm>
            <a:off x="4932040" y="1268760"/>
            <a:ext cx="3960812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2" name="Picture 19" descr="P83100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19872" y="3284984"/>
            <a:ext cx="2376487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7"/>
          <p:cNvPicPr>
            <a:picLocks noChangeArrowheads="1"/>
          </p:cNvPicPr>
          <p:nvPr/>
        </p:nvPicPr>
        <p:blipFill>
          <a:blip r:embed="rId5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2055" name="Picture 10" descr="oe_cimer_szines_print_res"/>
          <p:cNvPicPr>
            <a:picLocks noChangeAspect="1" noChangeArrowheads="1"/>
          </p:cNvPicPr>
          <p:nvPr/>
        </p:nvPicPr>
        <p:blipFill>
          <a:blip r:embed="rId6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20" name="CorelPhotoPaint.Image.8" r:id="rId7" imgW="1801067" imgH="1920244" progId="">
                  <p:embed/>
                </p:oleObj>
              </mc:Choice>
              <mc:Fallback>
                <p:oleObj name="CorelPhotoPaint.Image.8" r:id="rId7" imgW="1801067" imgH="1920244" progId="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cap="all" dirty="0">
                <a:solidFill>
                  <a:schemeClr val="bg1"/>
                </a:solidFill>
                <a:latin typeface="+mj-lt"/>
              </a:rPr>
              <a:t>E</a:t>
            </a:r>
            <a:r>
              <a:rPr lang="en-GB" sz="2400" b="1" dirty="0">
                <a:solidFill>
                  <a:schemeClr val="bg1"/>
                </a:solidFill>
                <a:latin typeface="+mj-lt"/>
              </a:rPr>
              <a:t>ducational </a:t>
            </a:r>
            <a:r>
              <a:rPr lang="hu-HU" sz="2400" b="1" dirty="0">
                <a:solidFill>
                  <a:schemeClr val="bg1"/>
                </a:solidFill>
                <a:latin typeface="+mj-lt"/>
              </a:rPr>
              <a:t>program</a:t>
            </a:r>
            <a:r>
              <a:rPr lang="en-GB" sz="2400" b="1" dirty="0">
                <a:solidFill>
                  <a:schemeClr val="bg1"/>
                </a:solidFill>
                <a:latin typeface="+mj-lt"/>
              </a:rPr>
              <a:t>s of the Faculty</a:t>
            </a:r>
            <a:endParaRPr lang="en-GB" sz="24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Szövegdoboz 9"/>
          <p:cNvSpPr txBox="1">
            <a:spLocks noChangeArrowheads="1"/>
          </p:cNvSpPr>
          <p:nvPr/>
        </p:nvSpPr>
        <p:spPr bwMode="auto">
          <a:xfrm>
            <a:off x="936054" y="1292969"/>
            <a:ext cx="817245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en-US" altLang="hu-HU" sz="2400" b="1" dirty="0"/>
              <a:t>Bologna system of education</a:t>
            </a:r>
          </a:p>
          <a:p>
            <a:pPr eaLnBrk="1" hangingPunct="1">
              <a:spcBef>
                <a:spcPts val="1200"/>
              </a:spcBef>
            </a:pPr>
            <a:r>
              <a:rPr lang="en-GB" altLang="hu-HU" sz="2400" b="1" dirty="0"/>
              <a:t>BSc</a:t>
            </a:r>
            <a:r>
              <a:rPr lang="hu-HU" altLang="hu-HU" sz="2400" b="1" dirty="0"/>
              <a:t>: </a:t>
            </a:r>
            <a:r>
              <a:rPr lang="en-GB" altLang="hu-HU" sz="2400" b="1" dirty="0">
                <a:solidFill>
                  <a:srgbClr val="002060"/>
                </a:solidFill>
              </a:rPr>
              <a:t>full-time, correspondence, </a:t>
            </a:r>
            <a:r>
              <a:rPr lang="hu-HU" altLang="hu-HU" sz="2400" b="1" dirty="0">
                <a:solidFill>
                  <a:srgbClr val="002060"/>
                </a:solidFill>
              </a:rPr>
              <a:t>and </a:t>
            </a:r>
            <a:r>
              <a:rPr lang="en-GB" altLang="hu-HU" sz="2400" b="1" dirty="0">
                <a:solidFill>
                  <a:srgbClr val="002060"/>
                </a:solidFill>
              </a:rPr>
              <a:t>part-time course</a:t>
            </a:r>
            <a:r>
              <a:rPr lang="hu-HU" altLang="hu-HU" sz="2400" b="1" dirty="0">
                <a:solidFill>
                  <a:srgbClr val="002060"/>
                </a:solidFill>
              </a:rPr>
              <a:t>;</a:t>
            </a:r>
            <a:r>
              <a:rPr lang="en-GB" altLang="hu-HU" sz="2400" b="1" dirty="0">
                <a:solidFill>
                  <a:srgbClr val="002060"/>
                </a:solidFill>
              </a:rPr>
              <a:t> </a:t>
            </a:r>
            <a:endParaRPr lang="hu-HU" altLang="hu-HU" sz="2400" b="1" dirty="0">
              <a:solidFill>
                <a:srgbClr val="002060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hu-HU" altLang="hu-HU" sz="2400" b="1" dirty="0"/>
              <a:t>	</a:t>
            </a:r>
            <a:r>
              <a:rPr lang="en-GB" altLang="hu-HU" sz="2400" b="1" dirty="0"/>
              <a:t>7 semesters</a:t>
            </a:r>
          </a:p>
          <a:p>
            <a:pPr eaLnBrk="1" hangingPunct="1">
              <a:spcBef>
                <a:spcPts val="1200"/>
              </a:spcBef>
            </a:pPr>
            <a:r>
              <a:rPr lang="en-GB" altLang="hu-HU" sz="2400" b="1" dirty="0"/>
              <a:t>MSc</a:t>
            </a:r>
            <a:r>
              <a:rPr lang="hu-HU" altLang="hu-HU" sz="2400" b="1" dirty="0"/>
              <a:t>: </a:t>
            </a:r>
            <a:r>
              <a:rPr lang="en-GB" altLang="hu-HU" sz="2400" b="1" dirty="0">
                <a:solidFill>
                  <a:srgbClr val="002060"/>
                </a:solidFill>
              </a:rPr>
              <a:t>full-time, </a:t>
            </a:r>
            <a:r>
              <a:rPr lang="hu-HU" altLang="hu-HU" sz="2400" b="1" dirty="0">
                <a:solidFill>
                  <a:srgbClr val="002060"/>
                </a:solidFill>
              </a:rPr>
              <a:t>and </a:t>
            </a:r>
            <a:r>
              <a:rPr lang="en-GB" altLang="hu-HU" sz="2400" b="1" dirty="0">
                <a:solidFill>
                  <a:srgbClr val="002060"/>
                </a:solidFill>
              </a:rPr>
              <a:t>correspondence course</a:t>
            </a:r>
            <a:r>
              <a:rPr lang="hu-HU" altLang="hu-HU" sz="2400" b="1" dirty="0"/>
              <a:t>;</a:t>
            </a:r>
          </a:p>
          <a:p>
            <a:pPr eaLnBrk="1" hangingPunct="1">
              <a:spcBef>
                <a:spcPts val="600"/>
              </a:spcBef>
            </a:pPr>
            <a:r>
              <a:rPr lang="hu-HU" altLang="hu-HU" sz="2400" b="1" dirty="0"/>
              <a:t>	</a:t>
            </a:r>
            <a:r>
              <a:rPr lang="en-GB" altLang="hu-HU" sz="2400" b="1" dirty="0"/>
              <a:t>4 semesters</a:t>
            </a:r>
          </a:p>
          <a:p>
            <a:pPr eaLnBrk="1" hangingPunct="1">
              <a:spcBef>
                <a:spcPts val="1200"/>
              </a:spcBef>
            </a:pPr>
            <a:r>
              <a:rPr lang="en-GB" altLang="hu-HU" sz="2400" b="1" dirty="0"/>
              <a:t>PhD</a:t>
            </a:r>
            <a:r>
              <a:rPr lang="hu-HU" altLang="hu-HU" sz="2400" b="1" dirty="0"/>
              <a:t>: </a:t>
            </a:r>
            <a:r>
              <a:rPr lang="en-GB" altLang="hu-HU" sz="2400" b="1" dirty="0">
                <a:solidFill>
                  <a:srgbClr val="002060"/>
                </a:solidFill>
              </a:rPr>
              <a:t>full-time</a:t>
            </a:r>
            <a:r>
              <a:rPr lang="hu-HU" altLang="hu-HU" sz="2400" b="1" dirty="0">
                <a:solidFill>
                  <a:srgbClr val="002060"/>
                </a:solidFill>
              </a:rPr>
              <a:t>,</a:t>
            </a:r>
            <a:r>
              <a:rPr lang="en-GB" altLang="hu-HU" sz="2400" b="1" dirty="0">
                <a:solidFill>
                  <a:srgbClr val="002060"/>
                </a:solidFill>
              </a:rPr>
              <a:t> </a:t>
            </a:r>
            <a:r>
              <a:rPr lang="hu-HU" altLang="hu-HU" sz="2400" b="1" dirty="0">
                <a:solidFill>
                  <a:srgbClr val="002060"/>
                </a:solidFill>
              </a:rPr>
              <a:t>and </a:t>
            </a:r>
            <a:r>
              <a:rPr lang="en-GB" altLang="hu-HU" sz="2400" b="1" dirty="0">
                <a:solidFill>
                  <a:srgbClr val="002060"/>
                </a:solidFill>
              </a:rPr>
              <a:t>correspondence course</a:t>
            </a:r>
            <a:r>
              <a:rPr lang="hu-HU" altLang="hu-HU" sz="2400" b="1" dirty="0">
                <a:solidFill>
                  <a:srgbClr val="002060"/>
                </a:solidFill>
              </a:rPr>
              <a:t>;</a:t>
            </a:r>
          </a:p>
          <a:p>
            <a:pPr eaLnBrk="1" hangingPunct="1">
              <a:spcBef>
                <a:spcPts val="600"/>
              </a:spcBef>
            </a:pPr>
            <a:r>
              <a:rPr lang="hu-HU" altLang="hu-HU" sz="2400" b="1" dirty="0"/>
              <a:t>	</a:t>
            </a:r>
            <a:r>
              <a:rPr lang="en-GB" altLang="hu-HU" sz="2400" b="1" dirty="0"/>
              <a:t>6 </a:t>
            </a:r>
            <a:r>
              <a:rPr lang="hu-HU" altLang="hu-HU" sz="2400" b="1" dirty="0"/>
              <a:t>(8) </a:t>
            </a:r>
            <a:r>
              <a:rPr lang="en-GB" altLang="hu-HU" sz="2400" b="1" dirty="0"/>
              <a:t>semesters</a:t>
            </a:r>
            <a:endParaRPr lang="hu-HU" altLang="hu-HU" sz="2400" b="1" dirty="0">
              <a:solidFill>
                <a:srgbClr val="00206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4133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7"/>
          <p:cNvPicPr>
            <a:picLocks noChangeArrowheads="1"/>
          </p:cNvPicPr>
          <p:nvPr/>
        </p:nvPicPr>
        <p:blipFill>
          <a:blip r:embed="rId5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2055" name="Picture 10" descr="oe_cimer_szines_print_res"/>
          <p:cNvPicPr>
            <a:picLocks noChangeAspect="1" noChangeArrowheads="1"/>
          </p:cNvPicPr>
          <p:nvPr/>
        </p:nvPicPr>
        <p:blipFill>
          <a:blip r:embed="rId6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orelPhotoPaint.Image.8" r:id="rId7" imgW="1801067" imgH="1920244" progId="">
                  <p:embed/>
                </p:oleObj>
              </mc:Choice>
              <mc:Fallback>
                <p:oleObj name="CorelPhotoPaint.Image.8" r:id="rId7" imgW="1801067" imgH="1920244" progId="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Szövegdoboz 9"/>
          <p:cNvSpPr txBox="1">
            <a:spLocks noChangeArrowheads="1"/>
          </p:cNvSpPr>
          <p:nvPr/>
        </p:nvSpPr>
        <p:spPr bwMode="auto">
          <a:xfrm>
            <a:off x="936625" y="900113"/>
            <a:ext cx="8170863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9750" lvl="1" indent="-287338">
              <a:spcAft>
                <a:spcPts val="600"/>
              </a:spcAft>
              <a:buFont typeface="Wingdings" pitchFamily="2" charset="2"/>
              <a:buChar char="Ø"/>
              <a:tabLst>
                <a:tab pos="952500" algn="l"/>
              </a:tabLst>
            </a:pPr>
            <a:r>
              <a:rPr lang="en-GB" sz="2400" b="1" dirty="0">
                <a:cs typeface="Arial" charset="0"/>
              </a:rPr>
              <a:t>Mechanical engineering</a:t>
            </a:r>
            <a:r>
              <a:rPr lang="hu-HU" sz="2400" b="1" dirty="0">
                <a:cs typeface="Arial" charset="0"/>
              </a:rPr>
              <a:t> (BSc, </a:t>
            </a:r>
            <a:r>
              <a:rPr lang="en-US" sz="2400" b="1" dirty="0">
                <a:cs typeface="Arial" charset="0"/>
              </a:rPr>
              <a:t>MSc</a:t>
            </a:r>
            <a:r>
              <a:rPr lang="hu-HU" sz="2400" b="1" dirty="0">
                <a:cs typeface="Arial" charset="0"/>
              </a:rPr>
              <a:t>)</a:t>
            </a:r>
            <a:endParaRPr lang="en-GB" sz="2400" b="1" dirty="0">
              <a:cs typeface="Arial" charset="0"/>
            </a:endParaRPr>
          </a:p>
          <a:p>
            <a:pPr marL="996950" lvl="2" indent="-287338">
              <a:spcAft>
                <a:spcPts val="0"/>
              </a:spcAft>
              <a:buFont typeface="Wingdings" pitchFamily="2" charset="2"/>
              <a:buChar char="v"/>
              <a:tabLst>
                <a:tab pos="952500" algn="l"/>
              </a:tabLst>
            </a:pPr>
            <a:r>
              <a:rPr lang="en-GB" sz="2000" b="1" dirty="0">
                <a:solidFill>
                  <a:srgbClr val="002060"/>
                </a:solidFill>
                <a:cs typeface="Arial" charset="0"/>
              </a:rPr>
              <a:t>CAD/CAM</a:t>
            </a:r>
          </a:p>
          <a:p>
            <a:pPr marL="996950" lvl="2" indent="-287338">
              <a:spcAft>
                <a:spcPts val="0"/>
              </a:spcAft>
              <a:buFont typeface="Wingdings" pitchFamily="2" charset="2"/>
              <a:buChar char="v"/>
              <a:tabLst>
                <a:tab pos="952500" algn="l"/>
              </a:tabLst>
            </a:pPr>
            <a:r>
              <a:rPr lang="en-GB" sz="2000" b="1" dirty="0">
                <a:solidFill>
                  <a:srgbClr val="002060"/>
                </a:solidFill>
                <a:cs typeface="Arial" charset="0"/>
              </a:rPr>
              <a:t>Machine construction</a:t>
            </a:r>
            <a:endParaRPr lang="hu-HU" sz="2000" b="1" dirty="0">
              <a:solidFill>
                <a:srgbClr val="002060"/>
              </a:solidFill>
              <a:cs typeface="Arial" charset="0"/>
            </a:endParaRPr>
          </a:p>
          <a:p>
            <a:pPr marL="996950" lvl="2" indent="-287338">
              <a:spcAft>
                <a:spcPts val="600"/>
              </a:spcAft>
              <a:buFont typeface="Wingdings" pitchFamily="2" charset="2"/>
              <a:buChar char="v"/>
              <a:tabLst>
                <a:tab pos="952500" algn="l"/>
              </a:tabLst>
            </a:pPr>
            <a:r>
              <a:rPr lang="en-GB" sz="2000" b="1" dirty="0">
                <a:solidFill>
                  <a:srgbClr val="002060"/>
                </a:solidFill>
                <a:cs typeface="Arial" charset="0"/>
              </a:rPr>
              <a:t>Vehicles engineering</a:t>
            </a:r>
          </a:p>
          <a:p>
            <a:pPr marL="539750" lvl="1" indent="-287338">
              <a:spcAft>
                <a:spcPts val="600"/>
              </a:spcAft>
              <a:buFont typeface="Wingdings" pitchFamily="2" charset="2"/>
              <a:buChar char="Ø"/>
              <a:tabLst>
                <a:tab pos="952500" algn="l"/>
              </a:tabLst>
            </a:pPr>
            <a:r>
              <a:rPr lang="en-US" sz="2400" b="1" dirty="0">
                <a:cs typeface="Arial" charset="0"/>
              </a:rPr>
              <a:t>Mechatronics (BSc, MSc, in English as well</a:t>
            </a:r>
            <a:r>
              <a:rPr lang="hu-HU" sz="2400" b="1" dirty="0">
                <a:cs typeface="Arial" charset="0"/>
              </a:rPr>
              <a:t>)</a:t>
            </a:r>
          </a:p>
          <a:p>
            <a:pPr marL="539750" lvl="1" indent="-287338">
              <a:spcAft>
                <a:spcPts val="600"/>
              </a:spcAft>
              <a:buFont typeface="Wingdings" pitchFamily="2" charset="2"/>
              <a:buChar char="Ø"/>
              <a:tabLst>
                <a:tab pos="952500" algn="l"/>
              </a:tabLst>
            </a:pPr>
            <a:r>
              <a:rPr lang="en-GB" sz="2400" b="1" dirty="0">
                <a:cs typeface="Arial" charset="0"/>
              </a:rPr>
              <a:t>Safety engineering</a:t>
            </a:r>
            <a:r>
              <a:rPr lang="hu-HU" sz="2400" b="1" dirty="0">
                <a:cs typeface="Arial" charset="0"/>
              </a:rPr>
              <a:t> (BSc, MSc)</a:t>
            </a:r>
          </a:p>
          <a:p>
            <a:pPr marL="539750" lvl="1" indent="-287338">
              <a:spcAft>
                <a:spcPts val="600"/>
              </a:spcAft>
              <a:buFont typeface="Wingdings" pitchFamily="2" charset="2"/>
              <a:buChar char="Ø"/>
              <a:tabLst>
                <a:tab pos="952500" algn="l"/>
              </a:tabLst>
            </a:pPr>
            <a:r>
              <a:rPr lang="en-GB" sz="2400" b="1" dirty="0">
                <a:cs typeface="Arial" charset="0"/>
              </a:rPr>
              <a:t>Security and safety science (PhD)</a:t>
            </a:r>
            <a:endParaRPr lang="hu-HU" sz="2400" b="1" dirty="0">
              <a:cs typeface="Arial" charset="0"/>
            </a:endParaRPr>
          </a:p>
          <a:p>
            <a:pPr marL="539750" lvl="1" indent="-287338">
              <a:spcAft>
                <a:spcPts val="600"/>
              </a:spcAft>
              <a:buFont typeface="Wingdings" pitchFamily="2" charset="2"/>
              <a:buChar char="Ø"/>
              <a:tabLst>
                <a:tab pos="952500" algn="l"/>
              </a:tabLst>
            </a:pPr>
            <a:r>
              <a:rPr lang="en-GB" sz="2400" b="1" dirty="0">
                <a:solidFill>
                  <a:srgbClr val="002060"/>
                </a:solidFill>
              </a:rPr>
              <a:t>Number of fresh students: </a:t>
            </a:r>
            <a:r>
              <a:rPr lang="hu-HU" sz="2400" b="1" dirty="0"/>
              <a:t>85</a:t>
            </a:r>
            <a:r>
              <a:rPr lang="en-GB" sz="2400" b="1" dirty="0"/>
              <a:t>0 /</a:t>
            </a:r>
            <a:r>
              <a:rPr lang="hu-HU" sz="2400" b="1" dirty="0"/>
              <a:t> </a:t>
            </a:r>
            <a:r>
              <a:rPr lang="en-GB" sz="2400" b="1" dirty="0"/>
              <a:t>year</a:t>
            </a:r>
            <a:endParaRPr lang="hu-HU" sz="2400" b="1" dirty="0"/>
          </a:p>
          <a:p>
            <a:pPr marL="539750" lvl="1" indent="-287338">
              <a:spcAft>
                <a:spcPts val="600"/>
              </a:spcAft>
              <a:buFont typeface="Wingdings" pitchFamily="2" charset="2"/>
              <a:buChar char="Ø"/>
              <a:tabLst>
                <a:tab pos="952500" algn="l"/>
              </a:tabLst>
            </a:pPr>
            <a:r>
              <a:rPr lang="en-GB" sz="2400" b="1" dirty="0">
                <a:solidFill>
                  <a:srgbClr val="002060"/>
                </a:solidFill>
              </a:rPr>
              <a:t>Number of students total: </a:t>
            </a:r>
            <a:r>
              <a:rPr lang="hu-HU" sz="2400" b="1" dirty="0">
                <a:solidFill>
                  <a:srgbClr val="002060"/>
                </a:solidFill>
              </a:rPr>
              <a:t> </a:t>
            </a:r>
            <a:r>
              <a:rPr lang="hu-HU" sz="2400" b="1" dirty="0"/>
              <a:t>30</a:t>
            </a:r>
            <a:r>
              <a:rPr lang="en-GB" sz="2400" b="1" dirty="0"/>
              <a:t>00</a:t>
            </a:r>
            <a:endParaRPr lang="en-GB" sz="2400" b="1" dirty="0">
              <a:cs typeface="Arial" charset="0"/>
            </a:endParaRPr>
          </a:p>
        </p:txBody>
      </p:sp>
      <p:pic>
        <p:nvPicPr>
          <p:cNvPr id="12" name="Picture 2" descr="öszeszerelés"/>
          <p:cNvPicPr>
            <a:picLocks noChangeAspect="1" noChangeArrowheads="1"/>
          </p:cNvPicPr>
          <p:nvPr/>
        </p:nvPicPr>
        <p:blipFill>
          <a:blip r:embed="rId9" cstate="print"/>
          <a:srcRect t="3758" r="8450" b="7515"/>
          <a:stretch>
            <a:fillRect/>
          </a:stretch>
        </p:blipFill>
        <p:spPr bwMode="auto">
          <a:xfrm>
            <a:off x="5868142" y="4581127"/>
            <a:ext cx="2970318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cap="all" dirty="0">
                <a:solidFill>
                  <a:schemeClr val="bg1"/>
                </a:solidFill>
                <a:latin typeface="+mj-lt"/>
              </a:rPr>
              <a:t>E</a:t>
            </a:r>
            <a:r>
              <a:rPr lang="en-GB" sz="2400" b="1" dirty="0">
                <a:solidFill>
                  <a:schemeClr val="bg1"/>
                </a:solidFill>
                <a:latin typeface="+mj-lt"/>
              </a:rPr>
              <a:t>ducational </a:t>
            </a:r>
            <a:r>
              <a:rPr lang="hu-HU" sz="2400" b="1" dirty="0">
                <a:solidFill>
                  <a:schemeClr val="bg1"/>
                </a:solidFill>
                <a:latin typeface="+mj-lt"/>
              </a:rPr>
              <a:t>program</a:t>
            </a:r>
            <a:r>
              <a:rPr lang="en-GB" sz="2400" b="1" dirty="0">
                <a:solidFill>
                  <a:schemeClr val="bg1"/>
                </a:solidFill>
                <a:latin typeface="+mj-lt"/>
              </a:rPr>
              <a:t>s of the Faculty</a:t>
            </a:r>
            <a:endParaRPr lang="en-GB" sz="2400" b="1" cap="all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Picture 17" descr="Kép 019"/>
          <p:cNvPicPr>
            <a:picLocks noChangeAspect="1" noChangeArrowheads="1"/>
          </p:cNvPicPr>
          <p:nvPr/>
        </p:nvPicPr>
        <p:blipFill>
          <a:blip r:embed="rId10" cstate="print"/>
          <a:srcRect t="20740"/>
          <a:stretch>
            <a:fillRect/>
          </a:stretch>
        </p:blipFill>
        <p:spPr bwMode="auto">
          <a:xfrm>
            <a:off x="1619671" y="4581127"/>
            <a:ext cx="363324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7"/>
          <p:cNvPicPr>
            <a:picLocks noChangeArrowheads="1"/>
          </p:cNvPicPr>
          <p:nvPr/>
        </p:nvPicPr>
        <p:blipFill>
          <a:blip r:embed="rId5" cstate="print">
            <a:lum contrast="-54000"/>
          </a:blip>
          <a:srcRect/>
          <a:stretch>
            <a:fillRect/>
          </a:stretch>
        </p:blipFill>
        <p:spPr bwMode="auto">
          <a:xfrm>
            <a:off x="863600" y="0"/>
            <a:ext cx="828040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828675" y="0"/>
            <a:ext cx="44450" cy="6875463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 dirty="0"/>
          </a:p>
        </p:txBody>
      </p:sp>
      <p:pic>
        <p:nvPicPr>
          <p:cNvPr id="2055" name="Picture 10" descr="oe_cimer_szines_print_res"/>
          <p:cNvPicPr>
            <a:picLocks noChangeAspect="1" noChangeArrowheads="1"/>
          </p:cNvPicPr>
          <p:nvPr/>
        </p:nvPicPr>
        <p:blipFill>
          <a:blip r:embed="rId6" cstate="print"/>
          <a:srcRect t="635"/>
          <a:stretch>
            <a:fillRect/>
          </a:stretch>
        </p:blipFill>
        <p:spPr bwMode="auto">
          <a:xfrm>
            <a:off x="7938" y="0"/>
            <a:ext cx="7921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/>
          </p:cNvGraphicFramePr>
          <p:nvPr/>
        </p:nvGraphicFramePr>
        <p:xfrm>
          <a:off x="17463" y="1785938"/>
          <a:ext cx="7921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50" name="CorelPhotoPaint.Image.8" r:id="rId7" imgW="1801067" imgH="1920244" progId="">
                  <p:embed/>
                </p:oleObj>
              </mc:Choice>
              <mc:Fallback>
                <p:oleObj name="CorelPhotoPaint.Image.8" r:id="rId7" imgW="1801067" imgH="1920244" progId="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785938"/>
                        <a:ext cx="7921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36625" y="1793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400" b="1" cap="all" dirty="0">
                <a:solidFill>
                  <a:schemeClr val="bg1"/>
                </a:solidFill>
                <a:latin typeface="+mj-lt"/>
              </a:rPr>
              <a:t>E</a:t>
            </a:r>
            <a:r>
              <a:rPr lang="en-GB" sz="2400" b="1" dirty="0">
                <a:solidFill>
                  <a:schemeClr val="bg1"/>
                </a:solidFill>
                <a:latin typeface="+mj-lt"/>
              </a:rPr>
              <a:t>ducational </a:t>
            </a:r>
            <a:r>
              <a:rPr lang="hu-HU" sz="2400" b="1" dirty="0">
                <a:solidFill>
                  <a:schemeClr val="bg1"/>
                </a:solidFill>
                <a:latin typeface="+mj-lt"/>
              </a:rPr>
              <a:t>program</a:t>
            </a:r>
            <a:r>
              <a:rPr lang="en-GB" sz="2400" b="1" dirty="0">
                <a:solidFill>
                  <a:schemeClr val="bg1"/>
                </a:solidFill>
                <a:latin typeface="+mj-lt"/>
              </a:rPr>
              <a:t>s of the Faculty</a:t>
            </a:r>
            <a:endParaRPr lang="en-GB" sz="2400" b="1" cap="all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" name="Csoportba foglalás 5"/>
          <p:cNvGrpSpPr>
            <a:grpSpLocks/>
          </p:cNvGrpSpPr>
          <p:nvPr/>
        </p:nvGrpSpPr>
        <p:grpSpPr bwMode="auto">
          <a:xfrm>
            <a:off x="1044897" y="1404938"/>
            <a:ext cx="7775575" cy="5337175"/>
            <a:chOff x="828675" y="1187450"/>
            <a:chExt cx="7775575" cy="5337175"/>
          </a:xfrm>
        </p:grpSpPr>
        <p:graphicFrame>
          <p:nvGraphicFramePr>
            <p:cNvPr id="11" name="Object 2"/>
            <p:cNvGraphicFramePr>
              <a:graphicFrameLocks/>
            </p:cNvGraphicFramePr>
            <p:nvPr/>
          </p:nvGraphicFramePr>
          <p:xfrm>
            <a:off x="828675" y="1476375"/>
            <a:ext cx="7775575" cy="5048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751" r:id="rId9" imgW="6797629" imgH="3913971" progId="Excel.Sheet.8">
                    <p:embed/>
                  </p:oleObj>
                </mc:Choice>
                <mc:Fallback>
                  <p:oleObj r:id="rId9" imgW="6797629" imgH="3913971" progId="Excel.Sheet.8">
                    <p:embed/>
                    <p:pic>
                      <p:nvPicPr>
                        <p:cNvPr id="0" name="Picture 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0118"/>
                        <a:stretch>
                          <a:fillRect/>
                        </a:stretch>
                      </p:blipFill>
                      <p:spPr bwMode="auto">
                        <a:xfrm>
                          <a:off x="828675" y="1476375"/>
                          <a:ext cx="7775575" cy="5048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2916238" y="1187450"/>
              <a:ext cx="935037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hu-HU" sz="1400" b="1"/>
                <a:t>Full-time</a:t>
              </a: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4211638" y="1187450"/>
              <a:ext cx="1008062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hu-HU" sz="1400" b="1"/>
                <a:t>Part-time</a:t>
              </a:r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5580063" y="1187450"/>
              <a:ext cx="2232025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hu-HU" sz="1400" b="1"/>
                <a:t>Postgraduate education </a:t>
              </a: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2735263" y="1260475"/>
              <a:ext cx="144462" cy="14287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 b="1"/>
                <a:t> </a:t>
              </a:r>
              <a:endParaRPr lang="en-GB" altLang="hu-HU" sz="1200" b="1"/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4068763" y="1260475"/>
              <a:ext cx="142875" cy="1428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 b="1"/>
                <a:t> </a:t>
              </a:r>
              <a:endParaRPr lang="en-GB" altLang="hu-HU" sz="1200" b="1"/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5435600" y="1260475"/>
              <a:ext cx="144463" cy="1428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altLang="hu-HU" sz="1200" b="1"/>
                <a:t> </a:t>
              </a:r>
              <a:endParaRPr lang="en-GB" altLang="hu-HU" sz="1200" b="1"/>
            </a:p>
          </p:txBody>
        </p:sp>
      </p:grpSp>
      <p:sp>
        <p:nvSpPr>
          <p:cNvPr id="21" name="Szövegdoboz 9"/>
          <p:cNvSpPr txBox="1">
            <a:spLocks noChangeArrowheads="1"/>
          </p:cNvSpPr>
          <p:nvPr/>
        </p:nvSpPr>
        <p:spPr bwMode="auto">
          <a:xfrm>
            <a:off x="936625" y="900113"/>
            <a:ext cx="8172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en-US" altLang="hu-HU" sz="2400" b="1" dirty="0"/>
              <a:t>Development of enrolled student</a:t>
            </a:r>
          </a:p>
        </p:txBody>
      </p:sp>
    </p:spTree>
    <p:extLst>
      <p:ext uri="{BB962C8B-B14F-4D97-AF65-F5344CB8AC3E}">
        <p14:creationId xmlns:p14="http://schemas.microsoft.com/office/powerpoint/2010/main" val="25651395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7144</TotalTime>
  <Words>676</Words>
  <Application>Microsoft Office PowerPoint</Application>
  <PresentationFormat>Diavetítés a képernyőre (4:3 oldalarány)</PresentationFormat>
  <Paragraphs>173</Paragraphs>
  <Slides>28</Slides>
  <Notes>28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28</vt:i4>
      </vt:variant>
    </vt:vector>
  </HeadingPairs>
  <TitlesOfParts>
    <vt:vector size="35" baseType="lpstr">
      <vt:lpstr>Arial</vt:lpstr>
      <vt:lpstr>Times New Roman</vt:lpstr>
      <vt:lpstr>Wingdings</vt:lpstr>
      <vt:lpstr>Alapértelmezett terv</vt:lpstr>
      <vt:lpstr>CorelPhotoPaint.Image.8</vt:lpstr>
      <vt:lpstr>Microsoft Excel 97-2003 Worksheet</vt:lpstr>
      <vt:lpstr>Picture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BMF BGK DH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Lőrincz Katalin</dc:creator>
  <cp:lastModifiedBy>Raniz</cp:lastModifiedBy>
  <cp:revision>410</cp:revision>
  <dcterms:created xsi:type="dcterms:W3CDTF">2007-05-04T11:25:47Z</dcterms:created>
  <dcterms:modified xsi:type="dcterms:W3CDTF">2017-05-23T06:20:08Z</dcterms:modified>
</cp:coreProperties>
</file>